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147378158" r:id="rId2"/>
    <p:sldId id="275" r:id="rId3"/>
    <p:sldId id="258" r:id="rId4"/>
    <p:sldId id="284" r:id="rId5"/>
    <p:sldId id="261" r:id="rId6"/>
    <p:sldId id="285" r:id="rId7"/>
    <p:sldId id="268" r:id="rId8"/>
    <p:sldId id="277" r:id="rId9"/>
    <p:sldId id="276" r:id="rId10"/>
    <p:sldId id="280" r:id="rId11"/>
    <p:sldId id="282" r:id="rId12"/>
    <p:sldId id="278" r:id="rId13"/>
    <p:sldId id="214737814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7A87"/>
    <a:srgbClr val="EAA824"/>
    <a:srgbClr val="142850"/>
    <a:srgbClr val="0C7B93"/>
    <a:srgbClr val="00A8CC"/>
    <a:srgbClr val="FFC93C"/>
    <a:srgbClr val="27496D"/>
    <a:srgbClr val="EAEAEA"/>
    <a:srgbClr val="FF2E63"/>
    <a:srgbClr val="08D9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86" autoAdjust="0"/>
    <p:restoredTop sz="93921" autoAdjust="0"/>
  </p:normalViewPr>
  <p:slideViewPr>
    <p:cSldViewPr snapToGrid="0">
      <p:cViewPr varScale="1">
        <p:scale>
          <a:sx n="65" d="100"/>
          <a:sy n="65" d="100"/>
        </p:scale>
        <p:origin x="52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2280" y="6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42721D8-B49B-162A-E1CD-7593B65A6A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1A6FBF-30F4-E92A-60BA-B8367B932F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DE4F18-370B-43B2-9502-2CB59E75B416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A78E77-0D03-3118-E368-4F0987E7C1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BCE2B5-A44F-8B4A-9DE4-86DB162AA00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CA8176-80EF-4E5D-97CD-87AE81085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120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9A6AB-D033-492D-A846-97BC4B5AA129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335B57-E14C-4794-9E59-C301551F7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30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ditanya</a:t>
            </a:r>
            <a:r>
              <a:rPr lang="en-US" dirty="0"/>
              <a:t> </a:t>
            </a:r>
            <a:r>
              <a:rPr lang="en-US" dirty="0" err="1"/>
              <a:t>penjelasan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usaha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335B57-E14C-4794-9E59-C301551F77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93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pengisian</a:t>
            </a:r>
            <a:r>
              <a:rPr lang="en-US" dirty="0"/>
              <a:t> </a:t>
            </a:r>
            <a:r>
              <a:rPr lang="en-US" dirty="0" err="1"/>
              <a:t>lapangan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buped</a:t>
            </a:r>
            <a:endParaRPr lang="en-US" dirty="0"/>
          </a:p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335B57-E14C-4794-9E59-C301551F77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83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Upah</a:t>
            </a:r>
            <a:r>
              <a:rPr lang="en-US" dirty="0"/>
              <a:t>/</a:t>
            </a:r>
            <a:r>
              <a:rPr lang="en-US" dirty="0" err="1"/>
              <a:t>gaji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dan/</a:t>
            </a:r>
            <a:r>
              <a:rPr lang="en-US" dirty="0" err="1"/>
              <a:t>atau</a:t>
            </a:r>
            <a:r>
              <a:rPr lang="en-US" dirty="0"/>
              <a:t> uang (</a:t>
            </a:r>
            <a:r>
              <a:rPr lang="en-US" dirty="0" err="1"/>
              <a:t>sakernas</a:t>
            </a:r>
            <a:r>
              <a:rPr lang="en-US" dirty="0"/>
              <a:t>)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335B57-E14C-4794-9E59-C301551F77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3656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Upah</a:t>
            </a:r>
            <a:r>
              <a:rPr lang="en-US" dirty="0"/>
              <a:t>/</a:t>
            </a:r>
            <a:r>
              <a:rPr lang="en-US" dirty="0" err="1"/>
              <a:t>gaji</a:t>
            </a:r>
            <a:r>
              <a:rPr lang="en-US" dirty="0"/>
              <a:t> </a:t>
            </a:r>
            <a:r>
              <a:rPr lang="en-US" dirty="0" err="1"/>
              <a:t>berupa</a:t>
            </a:r>
            <a:r>
              <a:rPr lang="en-US" dirty="0"/>
              <a:t> </a:t>
            </a:r>
            <a:r>
              <a:rPr lang="en-US" dirty="0" err="1"/>
              <a:t>barang</a:t>
            </a:r>
            <a:r>
              <a:rPr lang="en-US" dirty="0"/>
              <a:t> dan/</a:t>
            </a:r>
            <a:r>
              <a:rPr lang="en-US" dirty="0" err="1"/>
              <a:t>atau</a:t>
            </a:r>
            <a:r>
              <a:rPr lang="en-US" dirty="0"/>
              <a:t> uang (</a:t>
            </a:r>
            <a:r>
              <a:rPr lang="en-US" dirty="0" err="1"/>
              <a:t>sakernas</a:t>
            </a:r>
            <a:r>
              <a:rPr lang="en-US" dirty="0"/>
              <a:t>)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335B57-E14C-4794-9E59-C301551F77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90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Apakah</a:t>
            </a:r>
            <a:r>
              <a:rPr lang="en-US" dirty="0"/>
              <a:t> </a:t>
            </a:r>
            <a:r>
              <a:rPr lang="en-US" dirty="0" err="1"/>
              <a:t>memungkinkan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 </a:t>
            </a:r>
            <a:r>
              <a:rPr lang="en-US" dirty="0" err="1"/>
              <a:t>mempunyai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izin</a:t>
            </a:r>
            <a:r>
              <a:rPr lang="en-US" dirty="0"/>
              <a:t> </a:t>
            </a:r>
            <a:r>
              <a:rPr lang="en-US" dirty="0" err="1"/>
              <a:t>usaha</a:t>
            </a:r>
            <a:r>
              <a:rPr lang="en-US" dirty="0"/>
              <a:t>?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335B57-E14C-4794-9E59-C301551F77D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584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AA707-60B4-0532-7192-8747C85029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DEF30-103B-C023-046F-511DD7088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7CCF6-65A5-3000-6174-FF28BC7BD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4A19-4DBB-424F-9B2C-FE40814C3C29}" type="datetime1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8FE83-138A-D25A-07DA-5A7FBFC62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F26DB-84D5-3AE0-8690-510470C7C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005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17A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7D1E7-9EAE-09A4-E2F5-5B5D8042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927" y="6492875"/>
            <a:ext cx="427182" cy="365125"/>
          </a:xfrm>
        </p:spPr>
        <p:txBody>
          <a:bodyPr/>
          <a:lstStyle>
            <a:lvl1pPr>
              <a:defRPr b="1">
                <a:solidFill>
                  <a:srgbClr val="EAEAEA"/>
                </a:solidFill>
              </a:defRPr>
            </a:lvl1pPr>
          </a:lstStyle>
          <a:p>
            <a:fld id="{CC654CF9-303B-454A-8191-95AAB032BDB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814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45E29-AD24-C8CE-C7FB-5E97C7BC4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736B1-E9AC-AA0F-76E8-3FB908520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96C23-2997-7469-FB42-9D4044AF84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6644B2-C55F-1D8F-2E2F-69C18B333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96B5B-1981-4E70-A928-78C1971B2C35}" type="datetime1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6B338-F3C4-7FFE-7A6E-D79083069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9835F-25CA-311C-753E-21CE55355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779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23E86-D042-567C-8ACE-E66D9F813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554ACC-49A0-8784-E790-F6CF457314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2CAE74-21CF-A7DC-932A-4E3308DAD3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B241E5-F0C5-ECBA-DD3A-70925CB9E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1DF18-4D06-4459-9D26-11E559889E5F}" type="datetime1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18EC3-5571-E58C-AFE8-89CABF39D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3BCBF-7AD1-FD69-5FF4-9F6EFF46C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801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6825D-95AE-1356-2191-A452D6A94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A6D26-5367-3650-91C3-C2F8BADDCC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670F1-4240-530B-9872-9383628E9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E439-1017-4A83-9A4D-1CC182D00056}" type="datetime1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77D57-2B74-A60D-DF08-9ECE36F40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80538-9680-F6F8-F2C0-6C531A880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1075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18AE40-566E-BAB8-5145-DFB648D0B1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571EAF-94D8-DFCC-E867-2AE7D30A8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7828D-2E27-1DE0-FD9C-9C4E35423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09CD-6CD8-479C-8B78-76BA35A76C1F}" type="datetime1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5C0E9-7BE6-4969-4077-985718212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03E99-54AD-50BE-786B-A76FD33D9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21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E3870-BDA4-E1C3-4920-C6D442119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BDC37-1B5F-8A69-8B0C-269C57EAF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DDE35-8D05-F3B8-CD6D-78CBED0CA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CEF9F-3A3E-479E-8D7F-5A8B7A3183A1}" type="datetime1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28E92-283C-75D0-3CC3-54E52FF0B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4070C-F75C-8C61-1669-06246C29F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053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F5409-378D-7B21-88E1-6B864D08D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EF13B-14A7-FEDB-0BEC-48937EEB9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E7806-345B-1A67-CD1F-8D08BE03C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2487B-BB62-4C9A-9265-BEE1DA54FEB3}" type="datetime1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39E8D-3804-582E-C9C6-9D979DF3F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B2A5A-3FE6-6641-7B29-2CE3E92F4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85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AACA-457B-7495-925F-B81AF9DA0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84C14-1D32-4897-F047-8C5881149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61F2B0-95BC-005E-4B75-D3C256258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20271-C75E-5595-278A-AD4FD31EE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87-F471-472E-B603-B3E43433D3FE}" type="datetime1">
              <a:rPr lang="en-US" smtClean="0"/>
              <a:t>9/12/2022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32175-1DDB-5D36-2E70-F4B5996CA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CD7E1-A8FA-9847-3887-15E906EC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857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19EA6-C983-4818-7C1C-20B05B543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669475-22BD-75D7-2CB3-C2804E438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BEFF4-1ADC-3E4C-F86E-C5A06D67E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7B4343-2DDA-787B-469E-59B7002BA1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F30F1-08FE-0B25-CD6B-A3A7B46895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44427E-CCCC-A758-24C5-CBA51AA85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1D1D-CA5C-45D1-B9CA-CE2A1CD407DB}" type="datetime1">
              <a:rPr lang="en-US" smtClean="0"/>
              <a:t>9/12/2022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FAD2C7-9793-F6A1-B2D8-CF5113123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902A3F-5B30-5BC7-A48F-FB20CA22A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65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8D60D-4DF1-712A-1DD2-1CBAD8350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AC123B-CB40-FD1D-1C26-B65F18CF6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5EB5-C324-4186-85CC-44DCFAFCCE81}" type="datetime1">
              <a:rPr lang="en-US" smtClean="0"/>
              <a:t>9/12/2022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97B227-7178-A3C1-0465-D2AFB8E17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8FA0B6-35E9-F6B8-AE3C-F8E4828A0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399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017A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7D1E7-9EAE-09A4-E2F5-5B5D8042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927" y="6492875"/>
            <a:ext cx="427182" cy="3651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fld id="{CC654CF9-303B-454A-8191-95AAB032BDB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920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7D1E7-9EAE-09A4-E2F5-5B5D8042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927" y="6492875"/>
            <a:ext cx="427182" cy="3651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fld id="{CC654CF9-303B-454A-8191-95AAB032BDB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042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rgbClr val="017A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7D1E7-9EAE-09A4-E2F5-5B5D8042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927" y="6492875"/>
            <a:ext cx="427182" cy="365125"/>
          </a:xfrm>
        </p:spPr>
        <p:txBody>
          <a:bodyPr/>
          <a:lstStyle>
            <a:lvl1pPr>
              <a:defRPr b="1">
                <a:solidFill>
                  <a:srgbClr val="EAEAEA"/>
                </a:solidFill>
              </a:defRPr>
            </a:lvl1pPr>
          </a:lstStyle>
          <a:p>
            <a:fld id="{CC654CF9-303B-454A-8191-95AAB032BDB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91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FAA1D7-14A8-8891-357B-77C317153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5C1F0-6755-FB4C-8314-101974FBE6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D1EE6-4E36-160A-7A19-F6635F713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8053F-E2F3-4AB5-A995-880B18620D91}" type="datetime1">
              <a:rPr lang="en-US" smtClean="0"/>
              <a:t>9/12/2022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4C1B3-E15D-2670-BB15-9E5558EFA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94484-34E7-0C36-FF20-3BA428F916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809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1" r:id="rId8"/>
    <p:sldLayoutId id="2147483660" r:id="rId9"/>
    <p:sldLayoutId id="2147483663" r:id="rId10"/>
    <p:sldLayoutId id="2147483656" r:id="rId11"/>
    <p:sldLayoutId id="2147483657" r:id="rId12"/>
    <p:sldLayoutId id="2147483658" r:id="rId13"/>
    <p:sldLayoutId id="2147483659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30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group of people holding papers&#10;&#10;Description automatically generated with low confidence">
            <a:extLst>
              <a:ext uri="{FF2B5EF4-FFF2-40B4-BE49-F238E27FC236}">
                <a16:creationId xmlns:a16="http://schemas.microsoft.com/office/drawing/2014/main" id="{C6F37072-00AC-C794-7BEE-56020B964C1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5290457"/>
          </a:xfrm>
          <a:prstGeom prst="rect">
            <a:avLst/>
          </a:prstGeom>
          <a:ln w="28575">
            <a:noFill/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FBFFC64-738D-D206-0B79-EEED578CAA42}"/>
              </a:ext>
            </a:extLst>
          </p:cNvPr>
          <p:cNvSpPr/>
          <p:nvPr/>
        </p:nvSpPr>
        <p:spPr>
          <a:xfrm>
            <a:off x="-10582" y="0"/>
            <a:ext cx="12202582" cy="5290459"/>
          </a:xfrm>
          <a:prstGeom prst="rect">
            <a:avLst/>
          </a:prstGeom>
          <a:gradFill flip="none" rotWithShape="1">
            <a:gsLst>
              <a:gs pos="100000">
                <a:srgbClr val="017A87">
                  <a:alpha val="39000"/>
                </a:srgbClr>
              </a:gs>
              <a:gs pos="0">
                <a:srgbClr val="017A87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Rounded Rectangle 26">
            <a:extLst>
              <a:ext uri="{FF2B5EF4-FFF2-40B4-BE49-F238E27FC236}">
                <a16:creationId xmlns:a16="http://schemas.microsoft.com/office/drawing/2014/main" id="{901DD65E-30ED-902E-8362-5342498F8CC7}"/>
              </a:ext>
            </a:extLst>
          </p:cNvPr>
          <p:cNvSpPr/>
          <p:nvPr/>
        </p:nvSpPr>
        <p:spPr>
          <a:xfrm>
            <a:off x="8681547" y="5805483"/>
            <a:ext cx="3188588" cy="574565"/>
          </a:xfrm>
          <a:prstGeom prst="roundRect">
            <a:avLst>
              <a:gd name="adj" fmla="val 28952"/>
            </a:avLst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36">
            <a:extLst>
              <a:ext uri="{FF2B5EF4-FFF2-40B4-BE49-F238E27FC236}">
                <a16:creationId xmlns:a16="http://schemas.microsoft.com/office/drawing/2014/main" id="{123C8262-0C9D-6845-3BE3-471139D02C91}"/>
              </a:ext>
            </a:extLst>
          </p:cNvPr>
          <p:cNvSpPr>
            <a:spLocks noEditPoints="1"/>
          </p:cNvSpPr>
          <p:nvPr/>
        </p:nvSpPr>
        <p:spPr bwMode="auto">
          <a:xfrm>
            <a:off x="8807289" y="5911970"/>
            <a:ext cx="333366" cy="365418"/>
          </a:xfrm>
          <a:custGeom>
            <a:avLst/>
            <a:gdLst>
              <a:gd name="T0" fmla="*/ 2147483646 w 59"/>
              <a:gd name="T1" fmla="*/ 2147483646 h 64"/>
              <a:gd name="T2" fmla="*/ 0 w 59"/>
              <a:gd name="T3" fmla="*/ 2147483646 h 64"/>
              <a:gd name="T4" fmla="*/ 2147483646 w 59"/>
              <a:gd name="T5" fmla="*/ 2147483646 h 64"/>
              <a:gd name="T6" fmla="*/ 2147483646 w 59"/>
              <a:gd name="T7" fmla="*/ 2147483646 h 64"/>
              <a:gd name="T8" fmla="*/ 2147483646 w 59"/>
              <a:gd name="T9" fmla="*/ 0 h 64"/>
              <a:gd name="T10" fmla="*/ 2147483646 w 59"/>
              <a:gd name="T11" fmla="*/ 2147483646 h 64"/>
              <a:gd name="T12" fmla="*/ 2147483646 w 59"/>
              <a:gd name="T13" fmla="*/ 2147483646 h 64"/>
              <a:gd name="T14" fmla="*/ 2147483646 w 59"/>
              <a:gd name="T15" fmla="*/ 0 h 64"/>
              <a:gd name="T16" fmla="*/ 2147483646 w 59"/>
              <a:gd name="T17" fmla="*/ 2147483646 h 64"/>
              <a:gd name="T18" fmla="*/ 2147483646 w 59"/>
              <a:gd name="T19" fmla="*/ 2147483646 h 64"/>
              <a:gd name="T20" fmla="*/ 2147483646 w 59"/>
              <a:gd name="T21" fmla="*/ 2147483646 h 64"/>
              <a:gd name="T22" fmla="*/ 2147483646 w 59"/>
              <a:gd name="T23" fmla="*/ 2147483646 h 64"/>
              <a:gd name="T24" fmla="*/ 2147483646 w 59"/>
              <a:gd name="T25" fmla="*/ 2147483646 h 64"/>
              <a:gd name="T26" fmla="*/ 2147483646 w 59"/>
              <a:gd name="T27" fmla="*/ 2147483646 h 64"/>
              <a:gd name="T28" fmla="*/ 2147483646 w 59"/>
              <a:gd name="T29" fmla="*/ 2147483646 h 64"/>
              <a:gd name="T30" fmla="*/ 2147483646 w 59"/>
              <a:gd name="T31" fmla="*/ 2147483646 h 64"/>
              <a:gd name="T32" fmla="*/ 2147483646 w 59"/>
              <a:gd name="T33" fmla="*/ 2147483646 h 64"/>
              <a:gd name="T34" fmla="*/ 2147483646 w 59"/>
              <a:gd name="T35" fmla="*/ 2147483646 h 64"/>
              <a:gd name="T36" fmla="*/ 2147483646 w 59"/>
              <a:gd name="T37" fmla="*/ 2147483646 h 64"/>
              <a:gd name="T38" fmla="*/ 2147483646 w 59"/>
              <a:gd name="T39" fmla="*/ 2147483646 h 64"/>
              <a:gd name="T40" fmla="*/ 2147483646 w 59"/>
              <a:gd name="T41" fmla="*/ 2147483646 h 64"/>
              <a:gd name="T42" fmla="*/ 2147483646 w 59"/>
              <a:gd name="T43" fmla="*/ 2147483646 h 64"/>
              <a:gd name="T44" fmla="*/ 2147483646 w 59"/>
              <a:gd name="T45" fmla="*/ 2147483646 h 64"/>
              <a:gd name="T46" fmla="*/ 2147483646 w 59"/>
              <a:gd name="T47" fmla="*/ 2147483646 h 64"/>
              <a:gd name="T48" fmla="*/ 2147483646 w 59"/>
              <a:gd name="T49" fmla="*/ 2147483646 h 64"/>
              <a:gd name="T50" fmla="*/ 2147483646 w 59"/>
              <a:gd name="T51" fmla="*/ 2147483646 h 64"/>
              <a:gd name="T52" fmla="*/ 2147483646 w 59"/>
              <a:gd name="T53" fmla="*/ 2147483646 h 64"/>
              <a:gd name="T54" fmla="*/ 2147483646 w 59"/>
              <a:gd name="T55" fmla="*/ 2147483646 h 64"/>
              <a:gd name="T56" fmla="*/ 2147483646 w 59"/>
              <a:gd name="T57" fmla="*/ 2147483646 h 64"/>
              <a:gd name="T58" fmla="*/ 2147483646 w 59"/>
              <a:gd name="T59" fmla="*/ 2147483646 h 64"/>
              <a:gd name="T60" fmla="*/ 2147483646 w 59"/>
              <a:gd name="T61" fmla="*/ 2147483646 h 64"/>
              <a:gd name="T62" fmla="*/ 2147483646 w 59"/>
              <a:gd name="T63" fmla="*/ 2147483646 h 64"/>
              <a:gd name="T64" fmla="*/ 2147483646 w 59"/>
              <a:gd name="T65" fmla="*/ 2147483646 h 64"/>
              <a:gd name="T66" fmla="*/ 2147483646 w 59"/>
              <a:gd name="T67" fmla="*/ 2147483646 h 64"/>
              <a:gd name="T68" fmla="*/ 2147483646 w 59"/>
              <a:gd name="T69" fmla="*/ 2147483646 h 64"/>
              <a:gd name="T70" fmla="*/ 2147483646 w 59"/>
              <a:gd name="T71" fmla="*/ 2147483646 h 64"/>
              <a:gd name="T72" fmla="*/ 2147483646 w 59"/>
              <a:gd name="T73" fmla="*/ 2147483646 h 64"/>
              <a:gd name="T74" fmla="*/ 2147483646 w 59"/>
              <a:gd name="T75" fmla="*/ 2147483646 h 64"/>
              <a:gd name="T76" fmla="*/ 2147483646 w 59"/>
              <a:gd name="T77" fmla="*/ 2147483646 h 64"/>
              <a:gd name="T78" fmla="*/ 2147483646 w 59"/>
              <a:gd name="T79" fmla="*/ 2147483646 h 64"/>
              <a:gd name="T80" fmla="*/ 2147483646 w 59"/>
              <a:gd name="T81" fmla="*/ 2147483646 h 64"/>
              <a:gd name="T82" fmla="*/ 2147483646 w 59"/>
              <a:gd name="T83" fmla="*/ 2147483646 h 64"/>
              <a:gd name="T84" fmla="*/ 2147483646 w 59"/>
              <a:gd name="T85" fmla="*/ 2147483646 h 64"/>
              <a:gd name="T86" fmla="*/ 2147483646 w 59"/>
              <a:gd name="T87" fmla="*/ 2147483646 h 64"/>
              <a:gd name="T88" fmla="*/ 2147483646 w 59"/>
              <a:gd name="T89" fmla="*/ 2147483646 h 64"/>
              <a:gd name="T90" fmla="*/ 2147483646 w 59"/>
              <a:gd name="T91" fmla="*/ 2147483646 h 64"/>
              <a:gd name="T92" fmla="*/ 2147483646 w 59"/>
              <a:gd name="T93" fmla="*/ 2147483646 h 64"/>
              <a:gd name="T94" fmla="*/ 2147483646 w 59"/>
              <a:gd name="T95" fmla="*/ 2147483646 h 64"/>
              <a:gd name="T96" fmla="*/ 2147483646 w 59"/>
              <a:gd name="T97" fmla="*/ 2147483646 h 6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59" h="64">
                <a:moveTo>
                  <a:pt x="59" y="59"/>
                </a:moveTo>
                <a:cubicBezTo>
                  <a:pt x="59" y="62"/>
                  <a:pt x="57" y="64"/>
                  <a:pt x="55" y="64"/>
                </a:cubicBezTo>
                <a:cubicBezTo>
                  <a:pt x="4" y="64"/>
                  <a:pt x="4" y="64"/>
                  <a:pt x="4" y="64"/>
                </a:cubicBezTo>
                <a:cubicBezTo>
                  <a:pt x="2" y="64"/>
                  <a:pt x="0" y="62"/>
                  <a:pt x="0" y="59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1"/>
                  <a:pt x="2" y="9"/>
                  <a:pt x="4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5"/>
                  <a:pt x="9" y="5"/>
                  <a:pt x="9" y="5"/>
                </a:cubicBezTo>
                <a:cubicBezTo>
                  <a:pt x="9" y="2"/>
                  <a:pt x="11" y="0"/>
                  <a:pt x="15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0" y="0"/>
                  <a:pt x="23" y="2"/>
                  <a:pt x="23" y="5"/>
                </a:cubicBezTo>
                <a:cubicBezTo>
                  <a:pt x="23" y="9"/>
                  <a:pt x="23" y="9"/>
                  <a:pt x="23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6" y="5"/>
                  <a:pt x="36" y="5"/>
                  <a:pt x="36" y="5"/>
                </a:cubicBezTo>
                <a:cubicBezTo>
                  <a:pt x="36" y="2"/>
                  <a:pt x="39" y="0"/>
                  <a:pt x="42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7" y="0"/>
                  <a:pt x="50" y="2"/>
                  <a:pt x="50" y="5"/>
                </a:cubicBezTo>
                <a:cubicBezTo>
                  <a:pt x="50" y="9"/>
                  <a:pt x="50" y="9"/>
                  <a:pt x="50" y="9"/>
                </a:cubicBezTo>
                <a:cubicBezTo>
                  <a:pt x="55" y="9"/>
                  <a:pt x="55" y="9"/>
                  <a:pt x="55" y="9"/>
                </a:cubicBezTo>
                <a:cubicBezTo>
                  <a:pt x="57" y="9"/>
                  <a:pt x="59" y="11"/>
                  <a:pt x="59" y="13"/>
                </a:cubicBezTo>
                <a:lnTo>
                  <a:pt x="59" y="59"/>
                </a:lnTo>
                <a:close/>
                <a:moveTo>
                  <a:pt x="15" y="33"/>
                </a:moveTo>
                <a:cubicBezTo>
                  <a:pt x="15" y="23"/>
                  <a:pt x="15" y="23"/>
                  <a:pt x="15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33"/>
                  <a:pt x="4" y="33"/>
                  <a:pt x="4" y="33"/>
                </a:cubicBezTo>
                <a:lnTo>
                  <a:pt x="15" y="33"/>
                </a:lnTo>
                <a:close/>
                <a:moveTo>
                  <a:pt x="15" y="47"/>
                </a:moveTo>
                <a:cubicBezTo>
                  <a:pt x="15" y="35"/>
                  <a:pt x="15" y="35"/>
                  <a:pt x="15" y="35"/>
                </a:cubicBezTo>
                <a:cubicBezTo>
                  <a:pt x="4" y="35"/>
                  <a:pt x="4" y="35"/>
                  <a:pt x="4" y="35"/>
                </a:cubicBezTo>
                <a:cubicBezTo>
                  <a:pt x="4" y="47"/>
                  <a:pt x="4" y="47"/>
                  <a:pt x="4" y="47"/>
                </a:cubicBezTo>
                <a:lnTo>
                  <a:pt x="15" y="47"/>
                </a:lnTo>
                <a:close/>
                <a:moveTo>
                  <a:pt x="15" y="59"/>
                </a:moveTo>
                <a:cubicBezTo>
                  <a:pt x="15" y="49"/>
                  <a:pt x="15" y="49"/>
                  <a:pt x="15" y="49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59"/>
                  <a:pt x="4" y="59"/>
                  <a:pt x="4" y="59"/>
                </a:cubicBezTo>
                <a:lnTo>
                  <a:pt x="15" y="59"/>
                </a:lnTo>
                <a:close/>
                <a:moveTo>
                  <a:pt x="18" y="5"/>
                </a:moveTo>
                <a:cubicBezTo>
                  <a:pt x="18" y="5"/>
                  <a:pt x="18" y="4"/>
                  <a:pt x="17" y="4"/>
                </a:cubicBezTo>
                <a:cubicBezTo>
                  <a:pt x="15" y="4"/>
                  <a:pt x="15" y="4"/>
                  <a:pt x="15" y="4"/>
                </a:cubicBezTo>
                <a:cubicBezTo>
                  <a:pt x="14" y="4"/>
                  <a:pt x="13" y="5"/>
                  <a:pt x="13" y="5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4" y="17"/>
                  <a:pt x="15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8" y="17"/>
                  <a:pt x="18" y="16"/>
                  <a:pt x="18" y="16"/>
                </a:cubicBezTo>
                <a:lnTo>
                  <a:pt x="18" y="5"/>
                </a:lnTo>
                <a:close/>
                <a:moveTo>
                  <a:pt x="28" y="33"/>
                </a:moveTo>
                <a:cubicBezTo>
                  <a:pt x="28" y="23"/>
                  <a:pt x="28" y="23"/>
                  <a:pt x="28" y="23"/>
                </a:cubicBezTo>
                <a:cubicBezTo>
                  <a:pt x="17" y="23"/>
                  <a:pt x="17" y="23"/>
                  <a:pt x="17" y="23"/>
                </a:cubicBezTo>
                <a:cubicBezTo>
                  <a:pt x="17" y="33"/>
                  <a:pt x="17" y="33"/>
                  <a:pt x="17" y="33"/>
                </a:cubicBezTo>
                <a:lnTo>
                  <a:pt x="28" y="33"/>
                </a:lnTo>
                <a:close/>
                <a:moveTo>
                  <a:pt x="28" y="47"/>
                </a:moveTo>
                <a:cubicBezTo>
                  <a:pt x="28" y="35"/>
                  <a:pt x="28" y="35"/>
                  <a:pt x="28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47"/>
                  <a:pt x="17" y="47"/>
                  <a:pt x="17" y="47"/>
                </a:cubicBezTo>
                <a:lnTo>
                  <a:pt x="28" y="47"/>
                </a:lnTo>
                <a:close/>
                <a:moveTo>
                  <a:pt x="28" y="59"/>
                </a:moveTo>
                <a:cubicBezTo>
                  <a:pt x="28" y="49"/>
                  <a:pt x="28" y="49"/>
                  <a:pt x="28" y="49"/>
                </a:cubicBezTo>
                <a:cubicBezTo>
                  <a:pt x="17" y="49"/>
                  <a:pt x="17" y="49"/>
                  <a:pt x="17" y="49"/>
                </a:cubicBezTo>
                <a:cubicBezTo>
                  <a:pt x="17" y="59"/>
                  <a:pt x="17" y="59"/>
                  <a:pt x="17" y="59"/>
                </a:cubicBezTo>
                <a:lnTo>
                  <a:pt x="28" y="59"/>
                </a:lnTo>
                <a:close/>
                <a:moveTo>
                  <a:pt x="42" y="33"/>
                </a:moveTo>
                <a:cubicBezTo>
                  <a:pt x="42" y="23"/>
                  <a:pt x="42" y="23"/>
                  <a:pt x="42" y="23"/>
                </a:cubicBezTo>
                <a:cubicBezTo>
                  <a:pt x="31" y="23"/>
                  <a:pt x="31" y="23"/>
                  <a:pt x="31" y="23"/>
                </a:cubicBezTo>
                <a:cubicBezTo>
                  <a:pt x="31" y="33"/>
                  <a:pt x="31" y="33"/>
                  <a:pt x="31" y="33"/>
                </a:cubicBezTo>
                <a:lnTo>
                  <a:pt x="42" y="33"/>
                </a:lnTo>
                <a:close/>
                <a:moveTo>
                  <a:pt x="42" y="47"/>
                </a:moveTo>
                <a:cubicBezTo>
                  <a:pt x="42" y="35"/>
                  <a:pt x="42" y="35"/>
                  <a:pt x="42" y="35"/>
                </a:cubicBezTo>
                <a:cubicBezTo>
                  <a:pt x="31" y="35"/>
                  <a:pt x="31" y="35"/>
                  <a:pt x="31" y="35"/>
                </a:cubicBezTo>
                <a:cubicBezTo>
                  <a:pt x="31" y="47"/>
                  <a:pt x="31" y="47"/>
                  <a:pt x="31" y="47"/>
                </a:cubicBezTo>
                <a:lnTo>
                  <a:pt x="42" y="47"/>
                </a:lnTo>
                <a:close/>
                <a:moveTo>
                  <a:pt x="42" y="59"/>
                </a:moveTo>
                <a:cubicBezTo>
                  <a:pt x="42" y="49"/>
                  <a:pt x="42" y="49"/>
                  <a:pt x="42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1" y="59"/>
                  <a:pt x="31" y="59"/>
                  <a:pt x="31" y="59"/>
                </a:cubicBezTo>
                <a:lnTo>
                  <a:pt x="42" y="59"/>
                </a:lnTo>
                <a:close/>
                <a:moveTo>
                  <a:pt x="45" y="5"/>
                </a:moveTo>
                <a:cubicBezTo>
                  <a:pt x="45" y="5"/>
                  <a:pt x="45" y="4"/>
                  <a:pt x="44" y="4"/>
                </a:cubicBezTo>
                <a:cubicBezTo>
                  <a:pt x="42" y="4"/>
                  <a:pt x="42" y="4"/>
                  <a:pt x="42" y="4"/>
                </a:cubicBezTo>
                <a:cubicBezTo>
                  <a:pt x="41" y="4"/>
                  <a:pt x="41" y="5"/>
                  <a:pt x="41" y="5"/>
                </a:cubicBez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1" y="17"/>
                  <a:pt x="42" y="17"/>
                </a:cubicBezTo>
                <a:cubicBezTo>
                  <a:pt x="44" y="17"/>
                  <a:pt x="44" y="17"/>
                  <a:pt x="44" y="17"/>
                </a:cubicBezTo>
                <a:cubicBezTo>
                  <a:pt x="45" y="17"/>
                  <a:pt x="45" y="16"/>
                  <a:pt x="45" y="16"/>
                </a:cubicBezTo>
                <a:lnTo>
                  <a:pt x="45" y="5"/>
                </a:lnTo>
                <a:close/>
                <a:moveTo>
                  <a:pt x="55" y="33"/>
                </a:moveTo>
                <a:cubicBezTo>
                  <a:pt x="55" y="23"/>
                  <a:pt x="55" y="23"/>
                  <a:pt x="55" y="23"/>
                </a:cubicBezTo>
                <a:cubicBezTo>
                  <a:pt x="44" y="23"/>
                  <a:pt x="44" y="23"/>
                  <a:pt x="44" y="23"/>
                </a:cubicBezTo>
                <a:cubicBezTo>
                  <a:pt x="44" y="33"/>
                  <a:pt x="44" y="33"/>
                  <a:pt x="44" y="33"/>
                </a:cubicBezTo>
                <a:lnTo>
                  <a:pt x="55" y="33"/>
                </a:lnTo>
                <a:close/>
                <a:moveTo>
                  <a:pt x="55" y="47"/>
                </a:moveTo>
                <a:cubicBezTo>
                  <a:pt x="55" y="35"/>
                  <a:pt x="55" y="35"/>
                  <a:pt x="55" y="35"/>
                </a:cubicBezTo>
                <a:cubicBezTo>
                  <a:pt x="44" y="35"/>
                  <a:pt x="44" y="35"/>
                  <a:pt x="44" y="35"/>
                </a:cubicBezTo>
                <a:cubicBezTo>
                  <a:pt x="44" y="47"/>
                  <a:pt x="44" y="47"/>
                  <a:pt x="44" y="47"/>
                </a:cubicBezTo>
                <a:lnTo>
                  <a:pt x="55" y="47"/>
                </a:lnTo>
                <a:close/>
                <a:moveTo>
                  <a:pt x="55" y="59"/>
                </a:moveTo>
                <a:cubicBezTo>
                  <a:pt x="55" y="49"/>
                  <a:pt x="55" y="49"/>
                  <a:pt x="55" y="49"/>
                </a:cubicBezTo>
                <a:cubicBezTo>
                  <a:pt x="44" y="49"/>
                  <a:pt x="44" y="49"/>
                  <a:pt x="44" y="49"/>
                </a:cubicBezTo>
                <a:cubicBezTo>
                  <a:pt x="44" y="59"/>
                  <a:pt x="44" y="59"/>
                  <a:pt x="44" y="59"/>
                </a:cubicBezTo>
                <a:lnTo>
                  <a:pt x="55" y="5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algn="r"/>
            <a:endParaRPr lang="th-TH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B4CEB9C-2B31-0A77-9CBE-E885159B05AF}"/>
              </a:ext>
            </a:extLst>
          </p:cNvPr>
          <p:cNvSpPr/>
          <p:nvPr/>
        </p:nvSpPr>
        <p:spPr>
          <a:xfrm>
            <a:off x="9177620" y="5910013"/>
            <a:ext cx="2361224" cy="369332"/>
          </a:xfrm>
          <a:prstGeom prst="rect">
            <a:avLst/>
          </a:prstGeom>
        </p:spPr>
        <p:txBody>
          <a:bodyPr wrap="none" lIns="91440" tIns="45720" rIns="91440" bIns="45720" anchor="t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ranklin Gothic Medium Cond"/>
              </a:rPr>
              <a:t>Jakarta, September 2022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82C341-CEDC-1929-7D7D-E931DE92071F}"/>
              </a:ext>
            </a:extLst>
          </p:cNvPr>
          <p:cNvGrpSpPr/>
          <p:nvPr/>
        </p:nvGrpSpPr>
        <p:grpSpPr>
          <a:xfrm>
            <a:off x="54263" y="-10047"/>
            <a:ext cx="2652903" cy="908535"/>
            <a:chOff x="110825" y="8809"/>
            <a:chExt cx="3271581" cy="111693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EFB40D0-59FF-7A57-B9B3-253B72D2B8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1752"/>
            <a:stretch/>
          </p:blipFill>
          <p:spPr>
            <a:xfrm>
              <a:off x="110825" y="8809"/>
              <a:ext cx="924156" cy="1108127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9C85ED48-B0A8-AB5E-0FD8-0AE336922E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8248"/>
            <a:stretch/>
          </p:blipFill>
          <p:spPr>
            <a:xfrm>
              <a:off x="1034981" y="17617"/>
              <a:ext cx="2347425" cy="1108128"/>
            </a:xfrm>
            <a:prstGeom prst="rect">
              <a:avLst/>
            </a:prstGeom>
          </p:spPr>
        </p:pic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DA646CF9-9C49-327A-1CD6-3A33CFCF31DC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</a:blip>
          <a:stretch>
            <a:fillRect/>
          </a:stretch>
        </p:blipFill>
        <p:spPr>
          <a:xfrm>
            <a:off x="10297861" y="136115"/>
            <a:ext cx="384004" cy="6150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94926C78-F2D9-10C5-C10B-85949A1AE21A}"/>
              </a:ext>
            </a:extLst>
          </p:cNvPr>
          <p:cNvSpPr/>
          <p:nvPr/>
        </p:nvSpPr>
        <p:spPr>
          <a:xfrm>
            <a:off x="0" y="5290457"/>
            <a:ext cx="12192000" cy="10345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FBF822F0-06C3-F04C-BB6E-07FA4FC07AE2}"/>
              </a:ext>
            </a:extLst>
          </p:cNvPr>
          <p:cNvSpPr txBox="1">
            <a:spLocks/>
          </p:cNvSpPr>
          <p:nvPr/>
        </p:nvSpPr>
        <p:spPr>
          <a:xfrm>
            <a:off x="548807" y="2230650"/>
            <a:ext cx="10339990" cy="1581056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  <a:defRPr/>
            </a:pPr>
            <a:r>
              <a:rPr lang="en-US" sz="5400" b="1" dirty="0">
                <a:solidFill>
                  <a:schemeClr val="bg1"/>
                </a:solidFill>
              </a:rPr>
              <a:t>BLOK IVD KEPEMILIKAN USAHA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59EC82B0-AD58-1E3B-CCD0-76D1EBB84A5D}"/>
              </a:ext>
            </a:extLst>
          </p:cNvPr>
          <p:cNvSpPr txBox="1">
            <a:spLocks/>
          </p:cNvSpPr>
          <p:nvPr/>
        </p:nvSpPr>
        <p:spPr>
          <a:xfrm>
            <a:off x="536421" y="3632840"/>
            <a:ext cx="7839480" cy="413094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80000"/>
              </a:lnSpc>
              <a:defRPr/>
            </a:pPr>
            <a:r>
              <a:rPr lang="en-US" sz="1800" i="1" dirty="0" err="1">
                <a:solidFill>
                  <a:schemeClr val="bg1"/>
                </a:solidFill>
                <a:latin typeface="+mn-lt"/>
                <a:cs typeface="Arial"/>
              </a:rPr>
              <a:t>Pendataan</a:t>
            </a:r>
            <a:r>
              <a:rPr lang="en-US" sz="1800" i="1" dirty="0">
                <a:solidFill>
                  <a:schemeClr val="bg1"/>
                </a:solidFill>
                <a:latin typeface="+mn-lt"/>
                <a:cs typeface="Arial"/>
              </a:rPr>
              <a:t> Awal </a:t>
            </a:r>
            <a:r>
              <a:rPr lang="en-US" sz="1800" i="1" dirty="0" err="1">
                <a:solidFill>
                  <a:schemeClr val="bg1"/>
                </a:solidFill>
                <a:latin typeface="+mn-lt"/>
                <a:cs typeface="Arial"/>
              </a:rPr>
              <a:t>Registrasi</a:t>
            </a:r>
            <a:r>
              <a:rPr lang="en-US" sz="1800" i="1" dirty="0">
                <a:solidFill>
                  <a:schemeClr val="bg1"/>
                </a:solidFill>
                <a:latin typeface="+mn-lt"/>
                <a:cs typeface="Arial"/>
              </a:rPr>
              <a:t> </a:t>
            </a:r>
            <a:r>
              <a:rPr lang="en-US" sz="1800" i="1" dirty="0" err="1">
                <a:solidFill>
                  <a:schemeClr val="bg1"/>
                </a:solidFill>
                <a:latin typeface="+mn-lt"/>
                <a:cs typeface="Arial"/>
              </a:rPr>
              <a:t>Sosial</a:t>
            </a:r>
            <a:r>
              <a:rPr lang="en-US" sz="1800" i="1" dirty="0">
                <a:solidFill>
                  <a:schemeClr val="bg1"/>
                </a:solidFill>
                <a:latin typeface="+mn-lt"/>
                <a:cs typeface="Arial"/>
              </a:rPr>
              <a:t> Ekonomi</a:t>
            </a:r>
            <a:endParaRPr lang="en-US" sz="1800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cs typeface="Arial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36772D4-A8B6-C061-2FFD-22CC9D709A2E}"/>
              </a:ext>
            </a:extLst>
          </p:cNvPr>
          <p:cNvCxnSpPr>
            <a:cxnSpLocks/>
          </p:cNvCxnSpPr>
          <p:nvPr/>
        </p:nvCxnSpPr>
        <p:spPr>
          <a:xfrm>
            <a:off x="679223" y="3499338"/>
            <a:ext cx="10002642" cy="0"/>
          </a:xfrm>
          <a:prstGeom prst="line">
            <a:avLst/>
          </a:prstGeom>
          <a:ln w="3175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7F0A9F0E-3966-1CFB-7689-93D50C912A01}"/>
              </a:ext>
            </a:extLst>
          </p:cNvPr>
          <p:cNvSpPr/>
          <p:nvPr/>
        </p:nvSpPr>
        <p:spPr>
          <a:xfrm>
            <a:off x="428959" y="5768221"/>
            <a:ext cx="3188587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en-US" sz="2800" b="1" dirty="0" err="1">
                <a:solidFill>
                  <a:schemeClr val="bg1"/>
                </a:solidFill>
                <a:latin typeface="Arial Narrow"/>
              </a:rPr>
              <a:t>Pelatihan</a:t>
            </a:r>
            <a:r>
              <a:rPr lang="en-US" sz="2800" b="1" dirty="0">
                <a:solidFill>
                  <a:schemeClr val="bg1"/>
                </a:solidFill>
                <a:latin typeface="Arial Narrow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latin typeface="Arial Narrow"/>
              </a:rPr>
              <a:t>Regsosek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C91FFF2-498D-A84B-A2C2-1886E8A6854A}"/>
              </a:ext>
            </a:extLst>
          </p:cNvPr>
          <p:cNvCxnSpPr>
            <a:cxnSpLocks/>
          </p:cNvCxnSpPr>
          <p:nvPr/>
        </p:nvCxnSpPr>
        <p:spPr>
          <a:xfrm>
            <a:off x="3438209" y="5781573"/>
            <a:ext cx="0" cy="5984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phic 4">
            <a:extLst>
              <a:ext uri="{FF2B5EF4-FFF2-40B4-BE49-F238E27FC236}">
                <a16:creationId xmlns:a16="http://schemas.microsoft.com/office/drawing/2014/main" id="{D2F98814-7F57-1BC5-4F46-53A5C56239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513648" y="3429000"/>
            <a:ext cx="2678351" cy="1868746"/>
          </a:xfrm>
          <a:prstGeom prst="rect">
            <a:avLst/>
          </a:prstGeom>
        </p:spPr>
      </p:pic>
      <p:pic>
        <p:nvPicPr>
          <p:cNvPr id="39" name="Graphic 38">
            <a:extLst>
              <a:ext uri="{FF2B5EF4-FFF2-40B4-BE49-F238E27FC236}">
                <a16:creationId xmlns:a16="http://schemas.microsoft.com/office/drawing/2014/main" id="{40B572FE-054E-85B1-DA7D-2685B65B4A0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888797" y="191789"/>
            <a:ext cx="1057584" cy="4651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619281-1AC9-9862-D4B3-7E0E5AAEE53C}"/>
              </a:ext>
            </a:extLst>
          </p:cNvPr>
          <p:cNvPicPr>
            <a:picLocks noChangeAspect="1"/>
          </p:cNvPicPr>
          <p:nvPr/>
        </p:nvPicPr>
        <p:blipFill>
          <a:blip r:embed="rId10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672" y="-496336"/>
            <a:ext cx="2475896" cy="175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004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D2752E62-8FE9-8F93-0D27-B81DAD82EC95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D727C43-0F20-B41D-2E60-23B4A64E3987}"/>
              </a:ext>
            </a:extLst>
          </p:cNvPr>
          <p:cNvSpPr/>
          <p:nvPr/>
        </p:nvSpPr>
        <p:spPr>
          <a:xfrm>
            <a:off x="405950" y="2559741"/>
            <a:ext cx="4465351" cy="3148039"/>
          </a:xfrm>
          <a:prstGeom prst="roundRect">
            <a:avLst>
              <a:gd name="adj" fmla="val 9836"/>
            </a:avLst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282A02-D69A-8348-D2F3-6B95D9CE81C7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1BE6C0-6A2C-9127-D9BF-CE157F1B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E606F01-06E6-FCA4-C99F-33D412DDAA96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017A8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8D8A4-0445-0B8E-64BA-8BF0D58AF543}"/>
              </a:ext>
            </a:extLst>
          </p:cNvPr>
          <p:cNvSpPr txBox="1"/>
          <p:nvPr/>
        </p:nvSpPr>
        <p:spPr>
          <a:xfrm>
            <a:off x="358815" y="130088"/>
            <a:ext cx="39449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424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9C7D843-010E-5F3E-1A24-14387A1D55E9}"/>
              </a:ext>
            </a:extLst>
          </p:cNvPr>
          <p:cNvGrpSpPr/>
          <p:nvPr/>
        </p:nvGrpSpPr>
        <p:grpSpPr>
          <a:xfrm>
            <a:off x="-659757" y="95126"/>
            <a:ext cx="437309" cy="3187665"/>
            <a:chOff x="-659757" y="95126"/>
            <a:chExt cx="437309" cy="318766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57EAC0-CE1F-7335-618F-E653F8ACD8E9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DCB503E-D4DE-65AA-9C05-2BCD65EA126E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CB6DC4F-5FAA-65F1-2EF5-B2583CF7AED3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73240B-1B49-A42A-DF6B-5227CE1D5F31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772B1DB-8D29-1C8A-B130-7F6E9E9F3293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E7D0F76-AAB6-3094-7CC5-39A3D2A2F1C5}"/>
              </a:ext>
            </a:extLst>
          </p:cNvPr>
          <p:cNvSpPr txBox="1"/>
          <p:nvPr/>
        </p:nvSpPr>
        <p:spPr>
          <a:xfrm>
            <a:off x="8428993" y="141663"/>
            <a:ext cx="3759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103-104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370FD02-91EF-B6A5-A3E0-DAEA125DE96B}"/>
              </a:ext>
            </a:extLst>
          </p:cNvPr>
          <p:cNvGrpSpPr/>
          <p:nvPr/>
        </p:nvGrpSpPr>
        <p:grpSpPr>
          <a:xfrm>
            <a:off x="691456" y="2742971"/>
            <a:ext cx="848360" cy="223520"/>
            <a:chOff x="4521200" y="4013200"/>
            <a:chExt cx="848360" cy="223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ED02EC3-684C-2A16-E446-EFBCEFD29865}"/>
                </a:ext>
              </a:extLst>
            </p:cNvPr>
            <p:cNvSpPr/>
            <p:nvPr/>
          </p:nvSpPr>
          <p:spPr>
            <a:xfrm>
              <a:off x="452120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55D9294-53DB-4E15-8E51-1F252EE9D252}"/>
                </a:ext>
              </a:extLst>
            </p:cNvPr>
            <p:cNvSpPr/>
            <p:nvPr/>
          </p:nvSpPr>
          <p:spPr>
            <a:xfrm>
              <a:off x="483362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4D9AFF6-C157-B8A3-07D8-9FB0E7A9DB4D}"/>
                </a:ext>
              </a:extLst>
            </p:cNvPr>
            <p:cNvSpPr/>
            <p:nvPr/>
          </p:nvSpPr>
          <p:spPr>
            <a:xfrm>
              <a:off x="514604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E461EB5-CA0B-DEEE-9370-0CEBD8257C22}"/>
              </a:ext>
            </a:extLst>
          </p:cNvPr>
          <p:cNvSpPr txBox="1"/>
          <p:nvPr/>
        </p:nvSpPr>
        <p:spPr>
          <a:xfrm>
            <a:off x="660690" y="3118103"/>
            <a:ext cx="395630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bg1"/>
                </a:solidFill>
              </a:rPr>
              <a:t>Perizinan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Berusaha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adalah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persetujuan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diperlukan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Pelaku</a:t>
            </a:r>
            <a:r>
              <a:rPr lang="en-US" dirty="0">
                <a:solidFill>
                  <a:schemeClr val="bg1"/>
                </a:solidFill>
              </a:rPr>
              <a:t> Usaha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memulai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menjalankan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usaha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diberikan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dalam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persetujuan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dituangkan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dalam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bentuk</a:t>
            </a:r>
            <a:r>
              <a:rPr lang="en-US" dirty="0">
                <a:solidFill>
                  <a:schemeClr val="bg1"/>
                </a:solidFill>
              </a:rPr>
              <a:t>  </a:t>
            </a:r>
            <a:r>
              <a:rPr lang="en-US" dirty="0" err="1">
                <a:solidFill>
                  <a:schemeClr val="bg1"/>
                </a:solidFill>
              </a:rPr>
              <a:t>surat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keputusan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setelah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Pelaku</a:t>
            </a:r>
            <a:r>
              <a:rPr lang="en-US" dirty="0">
                <a:solidFill>
                  <a:schemeClr val="bg1"/>
                </a:solidFill>
              </a:rPr>
              <a:t> Usaha </a:t>
            </a:r>
            <a:r>
              <a:rPr lang="en-US" dirty="0" err="1">
                <a:solidFill>
                  <a:schemeClr val="bg1"/>
                </a:solidFill>
              </a:rPr>
              <a:t>tersebut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memenuhi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semua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persyaratan</a:t>
            </a:r>
            <a:r>
              <a:rPr lang="en-US" dirty="0">
                <a:solidFill>
                  <a:schemeClr val="bg1"/>
                </a:solidFill>
              </a:rPr>
              <a:t> yang </a:t>
            </a:r>
            <a:r>
              <a:rPr lang="en-US" dirty="0" err="1">
                <a:solidFill>
                  <a:schemeClr val="bg1"/>
                </a:solidFill>
              </a:rPr>
              <a:t>telah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ditentukan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86CE03E-2C85-37C6-DF57-1EDFB5276FD7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8F4E625-7869-9C12-F1DF-11FBE0CC5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679" y="1358652"/>
            <a:ext cx="10347066" cy="76465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220C8BA-A5A0-29EE-B1CC-8C868D222D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148" y="3376538"/>
            <a:ext cx="6481959" cy="2682885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5666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CA32B6A-80AB-0D17-DA38-F26B281A9697}"/>
              </a:ext>
            </a:extLst>
          </p:cNvPr>
          <p:cNvCxnSpPr>
            <a:cxnSpLocks/>
          </p:cNvCxnSpPr>
          <p:nvPr/>
        </p:nvCxnSpPr>
        <p:spPr>
          <a:xfrm>
            <a:off x="358815" y="3155554"/>
            <a:ext cx="0" cy="3529726"/>
          </a:xfrm>
          <a:prstGeom prst="line">
            <a:avLst/>
          </a:prstGeom>
          <a:ln>
            <a:solidFill>
              <a:srgbClr val="0C7B93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313FC13-CC43-F71D-44C8-80E1FE95B12E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C7E3E1-3D4C-5861-0A0A-8850109E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3CD6C78-0F2D-37F2-55F8-E717A21537C5}"/>
              </a:ext>
            </a:extLst>
          </p:cNvPr>
          <p:cNvGrpSpPr/>
          <p:nvPr/>
        </p:nvGrpSpPr>
        <p:grpSpPr>
          <a:xfrm>
            <a:off x="-659757" y="95126"/>
            <a:ext cx="437309" cy="3187665"/>
            <a:chOff x="-659757" y="95126"/>
            <a:chExt cx="437309" cy="318766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8435607-5E0E-67FC-38E1-27930E57E910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67CE726-3D26-45C0-6304-F092A4393364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E7FCD8-7F08-25F6-D0C9-D46514CECB84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3EA92A3-2202-C749-E9AB-C306275778CD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993C5D-0FE6-BBBF-9CC7-4FE2C2EE43DC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5E55D45-58CC-CB11-F2E9-022C72AB0E82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EAA82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769A74-EF9D-3258-8368-B6932DC26572}"/>
              </a:ext>
            </a:extLst>
          </p:cNvPr>
          <p:cNvSpPr txBox="1"/>
          <p:nvPr/>
        </p:nvSpPr>
        <p:spPr>
          <a:xfrm>
            <a:off x="358815" y="130088"/>
            <a:ext cx="3956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425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39C01B-1B0C-C732-9C1A-A4A772C2B3D2}"/>
              </a:ext>
            </a:extLst>
          </p:cNvPr>
          <p:cNvSpPr txBox="1"/>
          <p:nvPr/>
        </p:nvSpPr>
        <p:spPr>
          <a:xfrm>
            <a:off x="8438420" y="141663"/>
            <a:ext cx="3759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rgbClr val="142850"/>
                </a:solidFill>
              </a:rPr>
              <a:t>lihat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buku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pedoman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halaman</a:t>
            </a:r>
            <a:r>
              <a:rPr lang="en-US" i="1" dirty="0">
                <a:solidFill>
                  <a:srgbClr val="142850"/>
                </a:solidFill>
              </a:rPr>
              <a:t> 104-105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62D60C3-35AB-7465-2DB4-B166587292AD}"/>
              </a:ext>
            </a:extLst>
          </p:cNvPr>
          <p:cNvSpPr/>
          <p:nvPr/>
        </p:nvSpPr>
        <p:spPr>
          <a:xfrm>
            <a:off x="-358814" y="2649370"/>
            <a:ext cx="7032991" cy="583518"/>
          </a:xfrm>
          <a:prstGeom prst="roundRect">
            <a:avLst>
              <a:gd name="adj" fmla="val 50000"/>
            </a:avLst>
          </a:prstGeom>
          <a:solidFill>
            <a:srgbClr val="EAA82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9FA2D2-4E9B-68E0-AE23-8AA1C4596D4A}"/>
              </a:ext>
            </a:extLst>
          </p:cNvPr>
          <p:cNvSpPr txBox="1"/>
          <p:nvPr/>
        </p:nvSpPr>
        <p:spPr>
          <a:xfrm>
            <a:off x="787351" y="2738881"/>
            <a:ext cx="42616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err="1"/>
              <a:t>Kategori</a:t>
            </a:r>
            <a:r>
              <a:rPr lang="en-US" sz="2000" b="1" i="1" dirty="0"/>
              <a:t> </a:t>
            </a:r>
            <a:r>
              <a:rPr lang="en-US" sz="2000" b="1" i="1" dirty="0" err="1"/>
              <a:t>omzet</a:t>
            </a:r>
            <a:r>
              <a:rPr lang="en-US" sz="2000" b="1" i="1" dirty="0"/>
              <a:t> </a:t>
            </a:r>
            <a:r>
              <a:rPr lang="en-US" sz="2000" b="1" i="1" dirty="0" err="1"/>
              <a:t>usaha</a:t>
            </a:r>
            <a:r>
              <a:rPr lang="en-US" sz="2000" b="1" i="1" dirty="0"/>
              <a:t> </a:t>
            </a:r>
            <a:r>
              <a:rPr lang="en-US" sz="2000" b="1" i="1" dirty="0" err="1"/>
              <a:t>utama</a:t>
            </a:r>
            <a:r>
              <a:rPr lang="en-US" sz="2000" b="1" i="1" dirty="0"/>
              <a:t> </a:t>
            </a:r>
            <a:r>
              <a:rPr lang="en-US" sz="2000" b="1" i="1" dirty="0" err="1"/>
              <a:t>perbulan</a:t>
            </a:r>
            <a:endParaRPr lang="en-US" sz="2000" b="1" i="1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10EFCED-A38F-B5DD-6812-29B41640E7F3}"/>
              </a:ext>
            </a:extLst>
          </p:cNvPr>
          <p:cNvSpPr/>
          <p:nvPr/>
        </p:nvSpPr>
        <p:spPr>
          <a:xfrm>
            <a:off x="231494" y="3424071"/>
            <a:ext cx="269138" cy="26913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70589F1-69F7-3CAB-FDE3-52CA4C0CB5AF}"/>
              </a:ext>
            </a:extLst>
          </p:cNvPr>
          <p:cNvSpPr txBox="1"/>
          <p:nvPr/>
        </p:nvSpPr>
        <p:spPr>
          <a:xfrm>
            <a:off x="548983" y="3341082"/>
            <a:ext cx="1404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93C"/>
                </a:solidFill>
              </a:rPr>
              <a:t>Kode 1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87AD104-591B-D416-2DC6-7232FFAE2A1E}"/>
              </a:ext>
            </a:extLst>
          </p:cNvPr>
          <p:cNvSpPr/>
          <p:nvPr/>
        </p:nvSpPr>
        <p:spPr>
          <a:xfrm>
            <a:off x="231494" y="4157214"/>
            <a:ext cx="269138" cy="26913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2538FFC-9E57-57B6-1C63-00434BB1CA0A}"/>
              </a:ext>
            </a:extLst>
          </p:cNvPr>
          <p:cNvSpPr txBox="1"/>
          <p:nvPr/>
        </p:nvSpPr>
        <p:spPr>
          <a:xfrm>
            <a:off x="548983" y="3647074"/>
            <a:ext cx="43484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&lt; 5 </a:t>
            </a:r>
            <a:r>
              <a:rPr lang="en-US" sz="1800" b="0" i="1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juta</a:t>
            </a:r>
            <a:r>
              <a:rPr lang="en-US" sz="1800" b="0" i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 (ultra </a:t>
            </a:r>
            <a:r>
              <a:rPr lang="en-US" sz="1800" b="0" i="1" u="none" strike="noStrike" dirty="0" err="1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mikro</a:t>
            </a:r>
            <a:r>
              <a:rPr lang="en-US" sz="1800" b="0" i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)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8E0C48-66EA-9824-C631-8EB42AF48D2F}"/>
              </a:ext>
            </a:extLst>
          </p:cNvPr>
          <p:cNvSpPr txBox="1"/>
          <p:nvPr/>
        </p:nvSpPr>
        <p:spPr>
          <a:xfrm>
            <a:off x="548983" y="4107117"/>
            <a:ext cx="1404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93C"/>
                </a:solidFill>
              </a:rPr>
              <a:t>Kode 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5561EC7-CD1C-5B41-DE0B-723508A613E9}"/>
              </a:ext>
            </a:extLst>
          </p:cNvPr>
          <p:cNvSpPr txBox="1"/>
          <p:nvPr/>
        </p:nvSpPr>
        <p:spPr>
          <a:xfrm>
            <a:off x="548983" y="4417268"/>
            <a:ext cx="5023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800" b="0" i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5 hingga &lt; 15 juta (ultra mikro)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3BCDCBA-D44E-5EFC-13EB-86288071D43A}"/>
              </a:ext>
            </a:extLst>
          </p:cNvPr>
          <p:cNvSpPr/>
          <p:nvPr/>
        </p:nvSpPr>
        <p:spPr>
          <a:xfrm>
            <a:off x="231494" y="4948363"/>
            <a:ext cx="269138" cy="26913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AAF5524-44DA-57D3-346D-7A5D97B356B1}"/>
              </a:ext>
            </a:extLst>
          </p:cNvPr>
          <p:cNvSpPr txBox="1"/>
          <p:nvPr/>
        </p:nvSpPr>
        <p:spPr>
          <a:xfrm>
            <a:off x="548983" y="4898266"/>
            <a:ext cx="1404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93C"/>
                </a:solidFill>
              </a:rPr>
              <a:t>Kode 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092AFA4-E8DB-A1B1-1F2C-F917C649500F}"/>
              </a:ext>
            </a:extLst>
          </p:cNvPr>
          <p:cNvSpPr txBox="1"/>
          <p:nvPr/>
        </p:nvSpPr>
        <p:spPr>
          <a:xfrm>
            <a:off x="515869" y="5188746"/>
            <a:ext cx="50237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1800" b="0" i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15 hingga &lt; 25 juta (ultra mikro)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5BBC02-3BCA-C186-ADA3-7F7BD147A2E1}"/>
              </a:ext>
            </a:extLst>
          </p:cNvPr>
          <p:cNvSpPr/>
          <p:nvPr/>
        </p:nvSpPr>
        <p:spPr>
          <a:xfrm>
            <a:off x="7956222" y="3332999"/>
            <a:ext cx="3736146" cy="2332510"/>
          </a:xfrm>
          <a:prstGeom prst="rect">
            <a:avLst/>
          </a:prstGeom>
          <a:noFill/>
          <a:ln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4121162-4E9E-AD2B-3C63-78E6C8B98013}"/>
              </a:ext>
            </a:extLst>
          </p:cNvPr>
          <p:cNvSpPr txBox="1"/>
          <p:nvPr/>
        </p:nvSpPr>
        <p:spPr>
          <a:xfrm>
            <a:off x="8065496" y="3434124"/>
            <a:ext cx="2652779" cy="3801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dirty="0">
                <a:solidFill>
                  <a:srgbClr val="FFC93C"/>
                </a:solidFill>
              </a:rPr>
              <a:t>Omzet dan gaji berbeda</a:t>
            </a:r>
            <a:endParaRPr lang="en-US" dirty="0">
              <a:solidFill>
                <a:srgbClr val="FFC93C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3B7D59E-CC4D-3C6F-B862-EC0E9FA512E8}"/>
              </a:ext>
            </a:extLst>
          </p:cNvPr>
          <p:cNvSpPr txBox="1"/>
          <p:nvPr/>
        </p:nvSpPr>
        <p:spPr>
          <a:xfrm>
            <a:off x="8066799" y="3745745"/>
            <a:ext cx="349046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sv-SE" dirty="0">
                <a:solidFill>
                  <a:schemeClr val="bg1"/>
                </a:solidFill>
              </a:rPr>
              <a:t>Omzet adalah seluruh jumlah uang yang didapat dari hasil penjualan (usaha) dalam jangka waktu tertentu dan belum dikurangi dengan biaya pokok produksi, upah pekerja dan lain-lain.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D619D80-9A39-1D28-6FB7-D8168B556429}"/>
              </a:ext>
            </a:extLst>
          </p:cNvPr>
          <p:cNvSpPr/>
          <p:nvPr/>
        </p:nvSpPr>
        <p:spPr>
          <a:xfrm>
            <a:off x="235111" y="5708874"/>
            <a:ext cx="269138" cy="26913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A92485C-64B2-3C4F-AFD5-54D2F4481E67}"/>
              </a:ext>
            </a:extLst>
          </p:cNvPr>
          <p:cNvSpPr txBox="1"/>
          <p:nvPr/>
        </p:nvSpPr>
        <p:spPr>
          <a:xfrm>
            <a:off x="552600" y="5658777"/>
            <a:ext cx="1404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93C"/>
                </a:solidFill>
              </a:rPr>
              <a:t>Kode 4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C922142-A5F9-6962-205B-9125039872EA}"/>
              </a:ext>
            </a:extLst>
          </p:cNvPr>
          <p:cNvSpPr txBox="1"/>
          <p:nvPr/>
        </p:nvSpPr>
        <p:spPr>
          <a:xfrm>
            <a:off x="519486" y="5949257"/>
            <a:ext cx="50237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i="1" dirty="0">
                <a:solidFill>
                  <a:schemeClr val="bg1"/>
                </a:solidFill>
              </a:rPr>
              <a:t>25 hingga &lt; 167 juta (mikro)</a:t>
            </a:r>
            <a:endParaRPr lang="en-US" i="1" dirty="0">
              <a:solidFill>
                <a:schemeClr val="bg1"/>
              </a:solidFill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20275801-C7E9-3DEF-4C96-1424828A42E9}"/>
              </a:ext>
            </a:extLst>
          </p:cNvPr>
          <p:cNvCxnSpPr>
            <a:cxnSpLocks/>
          </p:cNvCxnSpPr>
          <p:nvPr/>
        </p:nvCxnSpPr>
        <p:spPr>
          <a:xfrm>
            <a:off x="4067130" y="3246265"/>
            <a:ext cx="0" cy="3529726"/>
          </a:xfrm>
          <a:prstGeom prst="line">
            <a:avLst/>
          </a:prstGeom>
          <a:ln>
            <a:solidFill>
              <a:srgbClr val="0C7B93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5B9A6D79-72AC-2301-1E22-C21E22828B59}"/>
              </a:ext>
            </a:extLst>
          </p:cNvPr>
          <p:cNvSpPr/>
          <p:nvPr/>
        </p:nvSpPr>
        <p:spPr>
          <a:xfrm>
            <a:off x="3939809" y="3514782"/>
            <a:ext cx="269138" cy="26913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13337A7-02D1-6CF8-428E-622D4CA5E541}"/>
              </a:ext>
            </a:extLst>
          </p:cNvPr>
          <p:cNvSpPr txBox="1"/>
          <p:nvPr/>
        </p:nvSpPr>
        <p:spPr>
          <a:xfrm>
            <a:off x="4257298" y="3431793"/>
            <a:ext cx="1404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93C"/>
                </a:solidFill>
              </a:rPr>
              <a:t>Kode 5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6ECE1045-AB2B-1927-072F-6500F0D00D60}"/>
              </a:ext>
            </a:extLst>
          </p:cNvPr>
          <p:cNvSpPr/>
          <p:nvPr/>
        </p:nvSpPr>
        <p:spPr>
          <a:xfrm>
            <a:off x="3939809" y="4247925"/>
            <a:ext cx="269138" cy="26913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6BEAACF-925C-8C59-FBBD-1395CD1B908D}"/>
              </a:ext>
            </a:extLst>
          </p:cNvPr>
          <p:cNvSpPr txBox="1"/>
          <p:nvPr/>
        </p:nvSpPr>
        <p:spPr>
          <a:xfrm>
            <a:off x="4257299" y="3737785"/>
            <a:ext cx="2990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800" b="0" i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167 hingga &lt; 1.250 juta (kecil)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7184C0D-80E6-4BAF-B12F-C87F4AE00910}"/>
              </a:ext>
            </a:extLst>
          </p:cNvPr>
          <p:cNvSpPr txBox="1"/>
          <p:nvPr/>
        </p:nvSpPr>
        <p:spPr>
          <a:xfrm>
            <a:off x="4257298" y="4197828"/>
            <a:ext cx="1404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93C"/>
                </a:solidFill>
              </a:rPr>
              <a:t>Kode 6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FDE5E92-F9B8-421D-8B86-2D469AB44DC8}"/>
              </a:ext>
            </a:extLst>
          </p:cNvPr>
          <p:cNvSpPr txBox="1"/>
          <p:nvPr/>
        </p:nvSpPr>
        <p:spPr>
          <a:xfrm>
            <a:off x="4257298" y="4507979"/>
            <a:ext cx="3808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800" b="0" i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1.250 hingga 4.167 juta (menengah)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FD03FD95-957F-BA4D-AD7C-0054F33D3D26}"/>
              </a:ext>
            </a:extLst>
          </p:cNvPr>
          <p:cNvSpPr/>
          <p:nvPr/>
        </p:nvSpPr>
        <p:spPr>
          <a:xfrm>
            <a:off x="3939809" y="5039074"/>
            <a:ext cx="269138" cy="269138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43DF3F4-DA36-D58B-5FFE-4314EE577126}"/>
              </a:ext>
            </a:extLst>
          </p:cNvPr>
          <p:cNvSpPr txBox="1"/>
          <p:nvPr/>
        </p:nvSpPr>
        <p:spPr>
          <a:xfrm>
            <a:off x="4257298" y="4988977"/>
            <a:ext cx="1404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93C"/>
                </a:solidFill>
              </a:rPr>
              <a:t>Kode 7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E6D8D1D-1B50-3DB8-BF0C-4318D93DB8D1}"/>
              </a:ext>
            </a:extLst>
          </p:cNvPr>
          <p:cNvSpPr txBox="1"/>
          <p:nvPr/>
        </p:nvSpPr>
        <p:spPr>
          <a:xfrm>
            <a:off x="4224184" y="5279456"/>
            <a:ext cx="34251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i-FI" sz="1800" b="0" i="1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&gt;= 4.167 juta (besar) 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BC7A1D6-5AB0-C6C3-82EF-837E8188A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249" y="1215190"/>
            <a:ext cx="8348973" cy="89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915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D2752E62-8FE9-8F93-0D27-B81DAD82EC95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D727C43-0F20-B41D-2E60-23B4A64E3987}"/>
              </a:ext>
            </a:extLst>
          </p:cNvPr>
          <p:cNvSpPr/>
          <p:nvPr/>
        </p:nvSpPr>
        <p:spPr>
          <a:xfrm>
            <a:off x="662715" y="3126147"/>
            <a:ext cx="5024099" cy="2203027"/>
          </a:xfrm>
          <a:prstGeom prst="roundRect">
            <a:avLst>
              <a:gd name="adj" fmla="val 9836"/>
            </a:avLst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282A02-D69A-8348-D2F3-6B95D9CE81C7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1BE6C0-6A2C-9127-D9BF-CE157F1B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E606F01-06E6-FCA4-C99F-33D412DDAA96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017A8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8D8A4-0445-0B8E-64BA-8BF0D58AF543}"/>
              </a:ext>
            </a:extLst>
          </p:cNvPr>
          <p:cNvSpPr txBox="1"/>
          <p:nvPr/>
        </p:nvSpPr>
        <p:spPr>
          <a:xfrm>
            <a:off x="358815" y="130088"/>
            <a:ext cx="3956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426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9C7D843-010E-5F3E-1A24-14387A1D55E9}"/>
              </a:ext>
            </a:extLst>
          </p:cNvPr>
          <p:cNvGrpSpPr/>
          <p:nvPr/>
        </p:nvGrpSpPr>
        <p:grpSpPr>
          <a:xfrm>
            <a:off x="-659757" y="95126"/>
            <a:ext cx="437309" cy="3187665"/>
            <a:chOff x="-659757" y="95126"/>
            <a:chExt cx="437309" cy="318766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57EAC0-CE1F-7335-618F-E653F8ACD8E9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DCB503E-D4DE-65AA-9C05-2BCD65EA126E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CB6DC4F-5FAA-65F1-2EF5-B2583CF7AED3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73240B-1B49-A42A-DF6B-5227CE1D5F31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772B1DB-8D29-1C8A-B130-7F6E9E9F3293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E7D0F76-AAB6-3094-7CC5-39A3D2A2F1C5}"/>
              </a:ext>
            </a:extLst>
          </p:cNvPr>
          <p:cNvSpPr txBox="1"/>
          <p:nvPr/>
        </p:nvSpPr>
        <p:spPr>
          <a:xfrm>
            <a:off x="8542117" y="141663"/>
            <a:ext cx="333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105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4171A7E-487C-A041-ECD6-F8063AD4BFD4}"/>
              </a:ext>
            </a:extLst>
          </p:cNvPr>
          <p:cNvSpPr/>
          <p:nvPr/>
        </p:nvSpPr>
        <p:spPr>
          <a:xfrm>
            <a:off x="662716" y="3029580"/>
            <a:ext cx="5024097" cy="451412"/>
          </a:xfrm>
          <a:prstGeom prst="roundRect">
            <a:avLst>
              <a:gd name="adj" fmla="val 0"/>
            </a:avLst>
          </a:prstGeom>
          <a:solidFill>
            <a:srgbClr val="017A87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370FD02-91EF-B6A5-A3E0-DAEA125DE96B}"/>
              </a:ext>
            </a:extLst>
          </p:cNvPr>
          <p:cNvGrpSpPr/>
          <p:nvPr/>
        </p:nvGrpSpPr>
        <p:grpSpPr>
          <a:xfrm>
            <a:off x="805696" y="3143526"/>
            <a:ext cx="848360" cy="223520"/>
            <a:chOff x="4521200" y="4013200"/>
            <a:chExt cx="848360" cy="22352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ED02EC3-684C-2A16-E446-EFBCEFD29865}"/>
                </a:ext>
              </a:extLst>
            </p:cNvPr>
            <p:cNvSpPr/>
            <p:nvPr/>
          </p:nvSpPr>
          <p:spPr>
            <a:xfrm>
              <a:off x="452120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55D9294-53DB-4E15-8E51-1F252EE9D252}"/>
                </a:ext>
              </a:extLst>
            </p:cNvPr>
            <p:cNvSpPr/>
            <p:nvPr/>
          </p:nvSpPr>
          <p:spPr>
            <a:xfrm>
              <a:off x="483362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4D9AFF6-C157-B8A3-07D8-9FB0E7A9DB4D}"/>
                </a:ext>
              </a:extLst>
            </p:cNvPr>
            <p:cNvSpPr/>
            <p:nvPr/>
          </p:nvSpPr>
          <p:spPr>
            <a:xfrm>
              <a:off x="514604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FE461EB5-CA0B-DEEE-9370-0CEBD8257C22}"/>
              </a:ext>
            </a:extLst>
          </p:cNvPr>
          <p:cNvSpPr txBox="1"/>
          <p:nvPr/>
        </p:nvSpPr>
        <p:spPr>
          <a:xfrm>
            <a:off x="800195" y="3722981"/>
            <a:ext cx="47388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d-ID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Tanyakan </a:t>
            </a:r>
            <a:r>
              <a:rPr lang="en-US" sz="18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penggunaan</a:t>
            </a:r>
            <a:r>
              <a:rPr lang="id-ID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internet dalam kegiatan usaha milik responden. Apabila peruntukkan lebih dari satu, maka </a:t>
            </a:r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PPL</a:t>
            </a:r>
            <a:r>
              <a:rPr lang="id-ID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menjumlahkan kode klasifikasi penggunaan internet yaitu: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14CFC46-374C-05F7-A50A-7C96EA0F4782}"/>
              </a:ext>
            </a:extLst>
          </p:cNvPr>
          <p:cNvSpPr/>
          <p:nvPr/>
        </p:nvSpPr>
        <p:spPr>
          <a:xfrm>
            <a:off x="6571979" y="2595048"/>
            <a:ext cx="4652583" cy="3557091"/>
          </a:xfrm>
          <a:prstGeom prst="roundRect">
            <a:avLst>
              <a:gd name="adj" fmla="val 4520"/>
            </a:avLst>
          </a:prstGeom>
          <a:noFill/>
          <a:ln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0C31F17-2BCB-6C71-5706-FD793B089BA5}"/>
              </a:ext>
            </a:extLst>
          </p:cNvPr>
          <p:cNvSpPr txBox="1"/>
          <p:nvPr/>
        </p:nvSpPr>
        <p:spPr>
          <a:xfrm>
            <a:off x="7072162" y="2836602"/>
            <a:ext cx="4239231" cy="3182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25000"/>
              </a:lnSpc>
              <a:spcBef>
                <a:spcPts val="0"/>
              </a:spcBef>
            </a:pPr>
            <a:r>
              <a:rPr lang="en-US" sz="1800" b="1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Kode 00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. 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Tidak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menggunakan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internet</a:t>
            </a:r>
          </a:p>
          <a:p>
            <a:pPr marL="0" marR="0">
              <a:lnSpc>
                <a:spcPct val="125000"/>
              </a:lnSpc>
              <a:spcBef>
                <a:spcPts val="0"/>
              </a:spcBef>
            </a:pPr>
            <a:r>
              <a:rPr lang="en-US" sz="1800" b="1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Kode 01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.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Sebagai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sarana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komunikasi</a:t>
            </a:r>
            <a:endParaRPr lang="en-US" sz="18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marL="0" marR="0">
              <a:lnSpc>
                <a:spcPct val="125000"/>
              </a:lnSpc>
              <a:spcBef>
                <a:spcPts val="0"/>
              </a:spcBef>
            </a:pPr>
            <a:r>
              <a:rPr lang="en-US" sz="1800" b="1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Kode 02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.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Untuk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mencari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informasi</a:t>
            </a:r>
            <a:endParaRPr lang="en-US" sz="18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marL="0" marR="0">
              <a:lnSpc>
                <a:spcPct val="125000"/>
              </a:lnSpc>
              <a:spcBef>
                <a:spcPts val="0"/>
              </a:spcBef>
            </a:pPr>
            <a:r>
              <a:rPr lang="en-US" sz="1800" b="1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Kode 04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.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Sebagai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Pemasaran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/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Iklan</a:t>
            </a:r>
            <a:endParaRPr lang="en-US" sz="18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marL="0" marR="0">
              <a:lnSpc>
                <a:spcPct val="125000"/>
              </a:lnSpc>
              <a:spcBef>
                <a:spcPts val="0"/>
              </a:spcBef>
            </a:pPr>
            <a:r>
              <a:rPr lang="en-US" sz="1800" b="1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Kode 08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.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Sebagai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Sarana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Penjualan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Produk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/Output</a:t>
            </a:r>
          </a:p>
          <a:p>
            <a:pPr marL="0" marR="0">
              <a:lnSpc>
                <a:spcPct val="125000"/>
              </a:lnSpc>
              <a:spcBef>
                <a:spcPts val="0"/>
              </a:spcBef>
            </a:pPr>
            <a:r>
              <a:rPr lang="en-US" sz="1800" b="1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Kode 16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.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Sebagai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Pembelian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dan/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atau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Produksi</a:t>
            </a:r>
            <a:endParaRPr lang="en-US" sz="18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marL="0" marR="0">
              <a:lnSpc>
                <a:spcPct val="125000"/>
              </a:lnSpc>
              <a:spcBef>
                <a:spcPts val="0"/>
              </a:spcBef>
            </a:pPr>
            <a:r>
              <a:rPr lang="en-US" sz="1800" b="1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Kode 32</a:t>
            </a:r>
            <a:r>
              <a:rPr lang="en-US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. </a:t>
            </a:r>
            <a:r>
              <a:rPr lang="en-US" sz="18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Lainnya</a:t>
            </a:r>
            <a:endParaRPr lang="en-US" sz="18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DEC5737-D50E-19CE-417E-9524D993AB23}"/>
              </a:ext>
            </a:extLst>
          </p:cNvPr>
          <p:cNvSpPr/>
          <p:nvPr/>
        </p:nvSpPr>
        <p:spPr>
          <a:xfrm>
            <a:off x="7072163" y="2490946"/>
            <a:ext cx="1604673" cy="230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D8AB98C-1C19-1E75-CD02-0D80E539E0FF}"/>
              </a:ext>
            </a:extLst>
          </p:cNvPr>
          <p:cNvSpPr/>
          <p:nvPr/>
        </p:nvSpPr>
        <p:spPr>
          <a:xfrm>
            <a:off x="7072163" y="2565838"/>
            <a:ext cx="58420" cy="58420"/>
          </a:xfrm>
          <a:prstGeom prst="ellipse">
            <a:avLst/>
          </a:prstGeom>
          <a:solidFill>
            <a:srgbClr val="00A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11B3A25-593F-00ED-6BFD-5AE945868A7E}"/>
              </a:ext>
            </a:extLst>
          </p:cNvPr>
          <p:cNvSpPr/>
          <p:nvPr/>
        </p:nvSpPr>
        <p:spPr>
          <a:xfrm>
            <a:off x="8682446" y="2565838"/>
            <a:ext cx="58420" cy="58420"/>
          </a:xfrm>
          <a:prstGeom prst="ellipse">
            <a:avLst/>
          </a:prstGeom>
          <a:solidFill>
            <a:srgbClr val="00A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DC213D6-4344-1D61-A229-695675F1C505}"/>
              </a:ext>
            </a:extLst>
          </p:cNvPr>
          <p:cNvSpPr txBox="1"/>
          <p:nvPr/>
        </p:nvSpPr>
        <p:spPr>
          <a:xfrm>
            <a:off x="7165969" y="2403640"/>
            <a:ext cx="15108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A8CC"/>
                </a:solidFill>
              </a:rPr>
              <a:t>Kode </a:t>
            </a:r>
            <a:r>
              <a:rPr lang="en-US" sz="2000" b="1" dirty="0" err="1">
                <a:solidFill>
                  <a:srgbClr val="00A8CC"/>
                </a:solidFill>
              </a:rPr>
              <a:t>pilihan</a:t>
            </a:r>
            <a:endParaRPr lang="en-US" sz="2000" b="1" dirty="0">
              <a:solidFill>
                <a:srgbClr val="00A8CC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86CE03E-2C85-37C6-DF57-1EDFB5276FD7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45F7022B-B742-9458-296F-1731DD6146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77"/>
          <a:stretch/>
        </p:blipFill>
        <p:spPr>
          <a:xfrm>
            <a:off x="800195" y="1250669"/>
            <a:ext cx="9885080" cy="896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084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water, outdoor, water sport, sport">
            <a:extLst>
              <a:ext uri="{FF2B5EF4-FFF2-40B4-BE49-F238E27FC236}">
                <a16:creationId xmlns:a16="http://schemas.microsoft.com/office/drawing/2014/main" id="{6C6E469F-7B15-B4F7-40D1-3F9857CAC2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7" b="7502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" y="-10047"/>
            <a:ext cx="12192000" cy="6858000"/>
          </a:xfrm>
          <a:prstGeom prst="rect">
            <a:avLst/>
          </a:prstGeom>
          <a:solidFill>
            <a:srgbClr val="017A87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050016" y="2690510"/>
            <a:ext cx="5940280" cy="163243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1" i="1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Terima</a:t>
            </a:r>
            <a:r>
              <a:rPr kumimoji="0" lang="en-US" sz="8000" b="1" i="1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Kasih!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www.bps.go.id</a:t>
            </a:r>
            <a:endParaRPr kumimoji="0" lang="id-ID" sz="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9" name="组合 5"/>
          <p:cNvGrpSpPr/>
          <p:nvPr/>
        </p:nvGrpSpPr>
        <p:grpSpPr>
          <a:xfrm rot="10800000">
            <a:off x="5581731" y="4591772"/>
            <a:ext cx="876850" cy="110431"/>
            <a:chOff x="7325756" y="6126083"/>
            <a:chExt cx="812214" cy="102290"/>
          </a:xfrm>
          <a:solidFill>
            <a:schemeClr val="bg1"/>
          </a:solidFill>
        </p:grpSpPr>
        <p:sp>
          <p:nvSpPr>
            <p:cNvPr id="20" name="椭圆 6"/>
            <p:cNvSpPr/>
            <p:nvPr/>
          </p:nvSpPr>
          <p:spPr>
            <a:xfrm>
              <a:off x="7325756" y="6126083"/>
              <a:ext cx="102290" cy="1022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21" name="椭圆 7"/>
            <p:cNvSpPr/>
            <p:nvPr/>
          </p:nvSpPr>
          <p:spPr>
            <a:xfrm>
              <a:off x="8035680" y="6126083"/>
              <a:ext cx="102290" cy="1022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22" name="椭圆 8"/>
            <p:cNvSpPr/>
            <p:nvPr/>
          </p:nvSpPr>
          <p:spPr>
            <a:xfrm>
              <a:off x="7503237" y="6126083"/>
              <a:ext cx="102290" cy="102290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23" name="椭圆 9"/>
            <p:cNvSpPr/>
            <p:nvPr/>
          </p:nvSpPr>
          <p:spPr>
            <a:xfrm>
              <a:off x="7680718" y="6126083"/>
              <a:ext cx="102290" cy="102290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SimSun" panose="02010600030101010101" pitchFamily="2" charset="-122"/>
                <a:cs typeface="+mn-cs"/>
              </a:endParaRPr>
            </a:p>
          </p:txBody>
        </p:sp>
        <p:sp>
          <p:nvSpPr>
            <p:cNvPr id="24" name="椭圆 10"/>
            <p:cNvSpPr/>
            <p:nvPr/>
          </p:nvSpPr>
          <p:spPr>
            <a:xfrm>
              <a:off x="7858199" y="6126083"/>
              <a:ext cx="102290" cy="102290"/>
            </a:xfrm>
            <a:prstGeom prst="ellipse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SimSun" panose="02010600030101010101" pitchFamily="2" charset="-122"/>
                <a:cs typeface="+mn-cs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3176789-B16B-6883-D67F-AA2929E08265}"/>
              </a:ext>
            </a:extLst>
          </p:cNvPr>
          <p:cNvGrpSpPr/>
          <p:nvPr/>
        </p:nvGrpSpPr>
        <p:grpSpPr>
          <a:xfrm>
            <a:off x="54263" y="-10047"/>
            <a:ext cx="2652903" cy="908535"/>
            <a:chOff x="110825" y="8809"/>
            <a:chExt cx="3271581" cy="111693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22741D8D-0033-D0B3-42E0-D680D1A002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71752"/>
            <a:stretch/>
          </p:blipFill>
          <p:spPr>
            <a:xfrm>
              <a:off x="110825" y="8809"/>
              <a:ext cx="924156" cy="110812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D73480E-99CE-9474-C58A-C321B1F6C2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8248"/>
            <a:stretch/>
          </p:blipFill>
          <p:spPr>
            <a:xfrm>
              <a:off x="1034981" y="17617"/>
              <a:ext cx="2347425" cy="1108128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866FFB2-E1E1-CB82-3490-BBA51A8CB182}"/>
              </a:ext>
            </a:extLst>
          </p:cNvPr>
          <p:cNvGrpSpPr/>
          <p:nvPr/>
        </p:nvGrpSpPr>
        <p:grpSpPr>
          <a:xfrm>
            <a:off x="10297861" y="136115"/>
            <a:ext cx="1572274" cy="615000"/>
            <a:chOff x="9581313" y="136114"/>
            <a:chExt cx="2288821" cy="89528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DE7A090-607F-6801-0E99-F9F47660AE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 bright="70000" contrast="-70000"/>
            </a:blip>
            <a:stretch>
              <a:fillRect/>
            </a:stretch>
          </p:blipFill>
          <p:spPr>
            <a:xfrm>
              <a:off x="9581313" y="136114"/>
              <a:ext cx="559010" cy="895281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3B45B9E-0459-2531-AC92-E5EEADEB8641}"/>
                </a:ext>
              </a:extLst>
            </p:cNvPr>
            <p:cNvGrpSpPr/>
            <p:nvPr/>
          </p:nvGrpSpPr>
          <p:grpSpPr>
            <a:xfrm>
              <a:off x="10415508" y="221656"/>
              <a:ext cx="1454626" cy="638282"/>
              <a:chOff x="-4715287" y="1030852"/>
              <a:chExt cx="3876908" cy="1701168"/>
            </a:xfrm>
          </p:grpSpPr>
          <p:pic>
            <p:nvPicPr>
              <p:cNvPr id="12" name="Picture 11" descr="Logo&#10;&#10;Description automatically generated with medium confidence">
                <a:extLst>
                  <a:ext uri="{FF2B5EF4-FFF2-40B4-BE49-F238E27FC236}">
                    <a16:creationId xmlns:a16="http://schemas.microsoft.com/office/drawing/2014/main" id="{28293D34-3F68-02F5-1459-DC614D61A05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53168"/>
              <a:stretch/>
            </p:blipFill>
            <p:spPr>
              <a:xfrm>
                <a:off x="-4715287" y="1031394"/>
                <a:ext cx="1807964" cy="1700626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534F3B32-9666-80A1-A343-521706281E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lum bright="70000" contrast="-70000"/>
              </a:blip>
              <a:stretch>
                <a:fillRect/>
              </a:stretch>
            </p:blipFill>
            <p:spPr>
              <a:xfrm>
                <a:off x="-2892909" y="1030852"/>
                <a:ext cx="2054530" cy="1700931"/>
              </a:xfrm>
              <a:prstGeom prst="rect">
                <a:avLst/>
              </a:prstGeom>
            </p:spPr>
          </p:pic>
        </p:grp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9540134F-7CDD-EDB1-97F3-E41D96BC1473}"/>
              </a:ext>
            </a:extLst>
          </p:cNvPr>
          <p:cNvSpPr/>
          <p:nvPr/>
        </p:nvSpPr>
        <p:spPr>
          <a:xfrm>
            <a:off x="0" y="6596390"/>
            <a:ext cx="3190297" cy="261610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marL="0" lvl="1" indent="12696" defTabSz="1088175" fontAlgn="base">
              <a:spcAft>
                <a:spcPts val="100"/>
              </a:spcAft>
              <a:buClr>
                <a:srgbClr val="0F1B8B"/>
              </a:buClr>
              <a:defRPr/>
            </a:pPr>
            <a:r>
              <a:rPr lang="en-US" sz="1100" b="1" i="1" kern="0" dirty="0" err="1">
                <a:solidFill>
                  <a:schemeClr val="bg1"/>
                </a:solidFill>
              </a:rPr>
              <a:t>Foto</a:t>
            </a:r>
            <a:r>
              <a:rPr lang="en-US" sz="1100" b="1" i="1" kern="0" dirty="0">
                <a:solidFill>
                  <a:schemeClr val="bg1"/>
                </a:solidFill>
              </a:rPr>
              <a:t> oleh: Ir.  Andi </a:t>
            </a:r>
            <a:r>
              <a:rPr lang="en-US" sz="1100" b="1" i="1" kern="0" dirty="0" err="1">
                <a:solidFill>
                  <a:schemeClr val="bg1"/>
                </a:solidFill>
              </a:rPr>
              <a:t>Pranowo</a:t>
            </a:r>
            <a:r>
              <a:rPr lang="en-US" sz="1100" b="1" i="1" kern="0" dirty="0">
                <a:solidFill>
                  <a:schemeClr val="bg1"/>
                </a:solidFill>
              </a:rPr>
              <a:t> (BPS </a:t>
            </a:r>
            <a:r>
              <a:rPr lang="en-US" sz="1100" b="1" i="1" kern="0" dirty="0" err="1">
                <a:solidFill>
                  <a:schemeClr val="bg1"/>
                </a:solidFill>
              </a:rPr>
              <a:t>Kabupaten</a:t>
            </a:r>
            <a:r>
              <a:rPr lang="en-US" sz="1100" b="1" i="1" kern="0" dirty="0">
                <a:solidFill>
                  <a:schemeClr val="bg1"/>
                </a:solidFill>
              </a:rPr>
              <a:t> </a:t>
            </a:r>
            <a:r>
              <a:rPr lang="en-US" sz="1100" b="1" i="1" kern="0" dirty="0" err="1">
                <a:solidFill>
                  <a:schemeClr val="bg1"/>
                </a:solidFill>
              </a:rPr>
              <a:t>Blitar</a:t>
            </a:r>
            <a:r>
              <a:rPr lang="en-US" sz="1100" b="1" i="1" kern="0" dirty="0">
                <a:solidFill>
                  <a:schemeClr val="bg1"/>
                </a:solidFill>
              </a:rPr>
              <a:t>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433EA92-F73E-8954-471B-60742D645B72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9672" y="-496336"/>
            <a:ext cx="2475896" cy="17507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313FC13-CC43-F71D-44C8-80E1FE95B12E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C7E3E1-3D4C-5861-0A0A-8850109E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3CD6C78-0F2D-37F2-55F8-E717A21537C5}"/>
              </a:ext>
            </a:extLst>
          </p:cNvPr>
          <p:cNvGrpSpPr/>
          <p:nvPr/>
        </p:nvGrpSpPr>
        <p:grpSpPr>
          <a:xfrm>
            <a:off x="-659757" y="95126"/>
            <a:ext cx="437309" cy="3187665"/>
            <a:chOff x="-659757" y="95126"/>
            <a:chExt cx="437309" cy="318766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8435607-5E0E-67FC-38E1-27930E57E910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67CE726-3D26-45C0-6304-F092A4393364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E7FCD8-7F08-25F6-D0C9-D46514CECB84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3EA92A3-2202-C749-E9AB-C306275778CD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993C5D-0FE6-BBBF-9CC7-4FE2C2EE43DC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5E55D45-58CC-CB11-F2E9-022C72AB0E82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EAA82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769A74-EF9D-3258-8368-B6932DC26572}"/>
              </a:ext>
            </a:extLst>
          </p:cNvPr>
          <p:cNvSpPr txBox="1"/>
          <p:nvPr/>
        </p:nvSpPr>
        <p:spPr>
          <a:xfrm>
            <a:off x="358815" y="130088"/>
            <a:ext cx="22268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BLOK IVD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E55B2B0-8F6E-DCA9-DD5B-335F103AEA65}"/>
              </a:ext>
            </a:extLst>
          </p:cNvPr>
          <p:cNvSpPr/>
          <p:nvPr/>
        </p:nvSpPr>
        <p:spPr>
          <a:xfrm>
            <a:off x="1786227" y="2495432"/>
            <a:ext cx="8682304" cy="1527503"/>
          </a:xfrm>
          <a:prstGeom prst="rect">
            <a:avLst/>
          </a:prstGeom>
          <a:noFill/>
          <a:ln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C11D39C5-C3EA-FF3E-E647-3BB9AF65CEC8}"/>
              </a:ext>
            </a:extLst>
          </p:cNvPr>
          <p:cNvSpPr txBox="1"/>
          <p:nvPr/>
        </p:nvSpPr>
        <p:spPr>
          <a:xfrm>
            <a:off x="1786227" y="2710724"/>
            <a:ext cx="8682304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Blok IVD  </a:t>
            </a:r>
            <a:r>
              <a:rPr lang="en-US" sz="2000" dirty="0" err="1">
                <a:solidFill>
                  <a:schemeClr val="bg1"/>
                </a:solidFill>
              </a:rPr>
              <a:t>ditanyakan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untuk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Anggota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Keluarga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600" b="1" dirty="0" err="1">
                <a:solidFill>
                  <a:schemeClr val="bg1"/>
                </a:solidFill>
              </a:rPr>
              <a:t>usia</a:t>
            </a:r>
            <a:r>
              <a:rPr lang="en-US" sz="2600" b="1" dirty="0">
                <a:solidFill>
                  <a:schemeClr val="bg1"/>
                </a:solidFill>
              </a:rPr>
              <a:t> 5 </a:t>
            </a:r>
            <a:r>
              <a:rPr lang="en-US" sz="2600" b="1" dirty="0" err="1">
                <a:solidFill>
                  <a:schemeClr val="bg1"/>
                </a:solidFill>
              </a:rPr>
              <a:t>tahun</a:t>
            </a:r>
            <a:r>
              <a:rPr lang="en-US" sz="2600" b="1" dirty="0">
                <a:solidFill>
                  <a:schemeClr val="bg1"/>
                </a:solidFill>
              </a:rPr>
              <a:t> </a:t>
            </a:r>
            <a:r>
              <a:rPr lang="en-US" sz="2600" b="1" dirty="0" err="1">
                <a:solidFill>
                  <a:schemeClr val="bg1"/>
                </a:solidFill>
              </a:rPr>
              <a:t>ke</a:t>
            </a:r>
            <a:r>
              <a:rPr lang="en-US" sz="2600" b="1" dirty="0">
                <a:solidFill>
                  <a:schemeClr val="bg1"/>
                </a:solidFill>
              </a:rPr>
              <a:t> </a:t>
            </a:r>
            <a:r>
              <a:rPr lang="en-US" sz="2600" b="1" dirty="0" err="1">
                <a:solidFill>
                  <a:schemeClr val="bg1"/>
                </a:solidFill>
              </a:rPr>
              <a:t>atas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Batas </a:t>
            </a:r>
            <a:r>
              <a:rPr lang="en-US" sz="2000" dirty="0" err="1">
                <a:solidFill>
                  <a:schemeClr val="bg1"/>
                </a:solidFill>
              </a:rPr>
              <a:t>bawah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usia</a:t>
            </a:r>
            <a:r>
              <a:rPr lang="en-US" sz="2000" dirty="0">
                <a:solidFill>
                  <a:schemeClr val="bg1"/>
                </a:solidFill>
              </a:rPr>
              <a:t> 5 </a:t>
            </a:r>
            <a:r>
              <a:rPr lang="en-US" sz="2000" dirty="0" err="1">
                <a:solidFill>
                  <a:schemeClr val="bg1"/>
                </a:solidFill>
              </a:rPr>
              <a:t>tahun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adalah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untuk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memperoleh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informasi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pekerja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usia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anak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CB90E07-2E6C-0458-A720-D497C162D21E}"/>
              </a:ext>
            </a:extLst>
          </p:cNvPr>
          <p:cNvGrpSpPr/>
          <p:nvPr/>
        </p:nvGrpSpPr>
        <p:grpSpPr>
          <a:xfrm>
            <a:off x="1786227" y="2091421"/>
            <a:ext cx="815645" cy="223520"/>
            <a:chOff x="4521200" y="4013200"/>
            <a:chExt cx="848360" cy="223520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A9176518-173E-6A0F-368D-31A9B0DF4F0B}"/>
                </a:ext>
              </a:extLst>
            </p:cNvPr>
            <p:cNvSpPr/>
            <p:nvPr/>
          </p:nvSpPr>
          <p:spPr>
            <a:xfrm>
              <a:off x="452120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AC6970D1-A45D-27D0-26E6-43832B42C34D}"/>
                </a:ext>
              </a:extLst>
            </p:cNvPr>
            <p:cNvSpPr/>
            <p:nvPr/>
          </p:nvSpPr>
          <p:spPr>
            <a:xfrm>
              <a:off x="483362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2EF685B1-A938-6D17-D5D8-F7615EF29C52}"/>
                </a:ext>
              </a:extLst>
            </p:cNvPr>
            <p:cNvSpPr/>
            <p:nvPr/>
          </p:nvSpPr>
          <p:spPr>
            <a:xfrm>
              <a:off x="514604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0C6D30D7-A180-A046-9065-764B38F30AB8}"/>
              </a:ext>
            </a:extLst>
          </p:cNvPr>
          <p:cNvGrpSpPr/>
          <p:nvPr/>
        </p:nvGrpSpPr>
        <p:grpSpPr>
          <a:xfrm>
            <a:off x="11074669" y="5840160"/>
            <a:ext cx="489258" cy="375017"/>
            <a:chOff x="8356922" y="3429000"/>
            <a:chExt cx="676604" cy="381964"/>
          </a:xfrm>
          <a:solidFill>
            <a:srgbClr val="FFC93C"/>
          </a:solidFill>
        </p:grpSpPr>
        <p:sp>
          <p:nvSpPr>
            <p:cNvPr id="97" name="Arrow: Chevron 96">
              <a:extLst>
                <a:ext uri="{FF2B5EF4-FFF2-40B4-BE49-F238E27FC236}">
                  <a16:creationId xmlns:a16="http://schemas.microsoft.com/office/drawing/2014/main" id="{62201B87-A924-EB7D-A0BE-18BDB279404C}"/>
                </a:ext>
              </a:extLst>
            </p:cNvPr>
            <p:cNvSpPr/>
            <p:nvPr/>
          </p:nvSpPr>
          <p:spPr>
            <a:xfrm>
              <a:off x="8356922" y="3429000"/>
              <a:ext cx="381964" cy="381964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8" name="Arrow: Chevron 97">
              <a:extLst>
                <a:ext uri="{FF2B5EF4-FFF2-40B4-BE49-F238E27FC236}">
                  <a16:creationId xmlns:a16="http://schemas.microsoft.com/office/drawing/2014/main" id="{4286B0AC-E52E-F900-D24E-49FC85BE4359}"/>
                </a:ext>
              </a:extLst>
            </p:cNvPr>
            <p:cNvSpPr/>
            <p:nvPr/>
          </p:nvSpPr>
          <p:spPr>
            <a:xfrm>
              <a:off x="8651562" y="3429000"/>
              <a:ext cx="381964" cy="381964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3DF88D2-D326-1BC8-AE9E-44198495133D}"/>
              </a:ext>
            </a:extLst>
          </p:cNvPr>
          <p:cNvGrpSpPr/>
          <p:nvPr/>
        </p:nvGrpSpPr>
        <p:grpSpPr>
          <a:xfrm>
            <a:off x="10585411" y="5840160"/>
            <a:ext cx="489258" cy="375017"/>
            <a:chOff x="8356922" y="3429000"/>
            <a:chExt cx="676604" cy="381964"/>
          </a:xfrm>
          <a:solidFill>
            <a:srgbClr val="FFC93C"/>
          </a:solidFill>
        </p:grpSpPr>
        <p:sp>
          <p:nvSpPr>
            <p:cNvPr id="31" name="Arrow: Chevron 30">
              <a:extLst>
                <a:ext uri="{FF2B5EF4-FFF2-40B4-BE49-F238E27FC236}">
                  <a16:creationId xmlns:a16="http://schemas.microsoft.com/office/drawing/2014/main" id="{11505056-96C4-0D96-9E0E-474323E61B26}"/>
                </a:ext>
              </a:extLst>
            </p:cNvPr>
            <p:cNvSpPr/>
            <p:nvPr/>
          </p:nvSpPr>
          <p:spPr>
            <a:xfrm>
              <a:off x="8356922" y="3429000"/>
              <a:ext cx="381964" cy="381964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Arrow: Chevron 31">
              <a:extLst>
                <a:ext uri="{FF2B5EF4-FFF2-40B4-BE49-F238E27FC236}">
                  <a16:creationId xmlns:a16="http://schemas.microsoft.com/office/drawing/2014/main" id="{286ED98D-0BD3-B352-69E0-AC0E033A7AE3}"/>
                </a:ext>
              </a:extLst>
            </p:cNvPr>
            <p:cNvSpPr/>
            <p:nvPr/>
          </p:nvSpPr>
          <p:spPr>
            <a:xfrm>
              <a:off x="8651562" y="3429000"/>
              <a:ext cx="381964" cy="381964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F07F76D0-E6EF-0CAC-163D-EF14218AD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0" y="4022936"/>
            <a:ext cx="3334108" cy="3334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928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D2752E62-8FE9-8F93-0D27-B81DAD82EC95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282A02-D69A-8348-D2F3-6B95D9CE81C7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1BE6C0-6A2C-9127-D9BF-CE157F1B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E606F01-06E6-FCA4-C99F-33D412DDAA96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017A8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8D8A4-0445-0B8E-64BA-8BF0D58AF543}"/>
              </a:ext>
            </a:extLst>
          </p:cNvPr>
          <p:cNvSpPr txBox="1"/>
          <p:nvPr/>
        </p:nvSpPr>
        <p:spPr>
          <a:xfrm>
            <a:off x="358815" y="130088"/>
            <a:ext cx="42228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420a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9C7D843-010E-5F3E-1A24-14387A1D55E9}"/>
              </a:ext>
            </a:extLst>
          </p:cNvPr>
          <p:cNvGrpSpPr/>
          <p:nvPr/>
        </p:nvGrpSpPr>
        <p:grpSpPr>
          <a:xfrm>
            <a:off x="-659757" y="95126"/>
            <a:ext cx="437309" cy="3187665"/>
            <a:chOff x="-659757" y="95126"/>
            <a:chExt cx="437309" cy="318766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57EAC0-CE1F-7335-618F-E653F8ACD8E9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DCB503E-D4DE-65AA-9C05-2BCD65EA126E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CB6DC4F-5FAA-65F1-2EF5-B2583CF7AED3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73240B-1B49-A42A-DF6B-5227CE1D5F31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772B1DB-8D29-1C8A-B130-7F6E9E9F3293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E7D0F76-AAB6-3094-7CC5-39A3D2A2F1C5}"/>
              </a:ext>
            </a:extLst>
          </p:cNvPr>
          <p:cNvSpPr txBox="1"/>
          <p:nvPr/>
        </p:nvSpPr>
        <p:spPr>
          <a:xfrm>
            <a:off x="8542117" y="141663"/>
            <a:ext cx="333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102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86CE03E-2C85-37C6-DF57-1EDFB5276FD7}"/>
              </a:ext>
            </a:extLst>
          </p:cNvPr>
          <p:cNvSpPr/>
          <p:nvPr/>
        </p:nvSpPr>
        <p:spPr>
          <a:xfrm>
            <a:off x="86747" y="6526384"/>
            <a:ext cx="10347066" cy="331616"/>
          </a:xfrm>
          <a:prstGeom prst="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F462593-0507-91E9-DDCF-DFEECE830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855" y="1232721"/>
            <a:ext cx="9898678" cy="925976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7B40B2D-6729-5EA9-1A7E-BB1B0BE60F78}"/>
              </a:ext>
            </a:extLst>
          </p:cNvPr>
          <p:cNvSpPr/>
          <p:nvPr/>
        </p:nvSpPr>
        <p:spPr>
          <a:xfrm>
            <a:off x="6298080" y="3208504"/>
            <a:ext cx="5693030" cy="2334636"/>
          </a:xfrm>
          <a:prstGeom prst="roundRect">
            <a:avLst>
              <a:gd name="adj" fmla="val 9836"/>
            </a:avLst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1AAE4C1-D97D-BBFE-0D72-732230C1A107}"/>
              </a:ext>
            </a:extLst>
          </p:cNvPr>
          <p:cNvGrpSpPr/>
          <p:nvPr/>
        </p:nvGrpSpPr>
        <p:grpSpPr>
          <a:xfrm>
            <a:off x="6590023" y="3321302"/>
            <a:ext cx="848360" cy="223520"/>
            <a:chOff x="4521200" y="4013200"/>
            <a:chExt cx="848360" cy="22352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128FB82-5AA8-B9E4-08CB-A2B39B915942}"/>
                </a:ext>
              </a:extLst>
            </p:cNvPr>
            <p:cNvSpPr/>
            <p:nvPr/>
          </p:nvSpPr>
          <p:spPr>
            <a:xfrm>
              <a:off x="452120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3B2198E-285B-B8B7-42E9-92FBFF3C79AC}"/>
                </a:ext>
              </a:extLst>
            </p:cNvPr>
            <p:cNvSpPr/>
            <p:nvPr/>
          </p:nvSpPr>
          <p:spPr>
            <a:xfrm>
              <a:off x="483362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E6052A9-C06A-6F20-7F7B-FA4B6C5DF7D4}"/>
                </a:ext>
              </a:extLst>
            </p:cNvPr>
            <p:cNvSpPr/>
            <p:nvPr/>
          </p:nvSpPr>
          <p:spPr>
            <a:xfrm>
              <a:off x="514604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70C31F17-2BCB-6C71-5706-FD793B089BA5}"/>
              </a:ext>
            </a:extLst>
          </p:cNvPr>
          <p:cNvSpPr txBox="1"/>
          <p:nvPr/>
        </p:nvSpPr>
        <p:spPr>
          <a:xfrm>
            <a:off x="6385752" y="3652763"/>
            <a:ext cx="5575790" cy="1756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Tanyakan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apakah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ada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Calibri" panose="020F0502020204030204" pitchFamily="34" charset="0"/>
              </a:rPr>
              <a:t>a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nggota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Calibri" panose="020F0502020204030204" pitchFamily="34" charset="0"/>
              </a:rPr>
              <a:t>k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eluarga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memiliki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usaha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. Jika </a:t>
            </a:r>
            <a:r>
              <a:rPr lang="en-US" sz="2000" b="1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ada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lingkari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kode</a:t>
            </a:r>
            <a:r>
              <a:rPr lang="en-US" sz="2000" b="1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1</a:t>
            </a:r>
            <a:r>
              <a:rPr lang="en-US" sz="2000" b="1" dirty="0">
                <a:solidFill>
                  <a:schemeClr val="bg1"/>
                </a:solidFill>
                <a:ea typeface="Calibri" panose="020F0502020204030204" pitchFamily="34" charset="0"/>
              </a:rPr>
              <a:t>.</a:t>
            </a:r>
          </a:p>
          <a:p>
            <a:pPr marL="0" marR="0" algn="just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Jika </a:t>
            </a:r>
            <a:r>
              <a:rPr lang="en-US" sz="2000" b="1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tidak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lingkari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kode</a:t>
            </a:r>
            <a:r>
              <a:rPr lang="en-US" sz="2000" b="1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2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dan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isikan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pada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kotak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disediakan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, dan </a:t>
            </a:r>
            <a:r>
              <a:rPr lang="en-US" sz="2000" b="1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lanjutkan</a:t>
            </a:r>
            <a:r>
              <a:rPr lang="en-US" sz="2000" b="1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ke</a:t>
            </a:r>
            <a:r>
              <a:rPr lang="en-US" sz="2000" b="1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Pertanyaan</a:t>
            </a:r>
            <a:r>
              <a:rPr lang="en-US" sz="2000" b="1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427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.</a:t>
            </a:r>
            <a:endParaRPr lang="en-US" sz="2000" dirty="0">
              <a:solidFill>
                <a:schemeClr val="bg1"/>
              </a:solidFill>
              <a:effectLst/>
              <a:ea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A2C4885-6A43-559F-B469-FFA39A1D2514}"/>
              </a:ext>
            </a:extLst>
          </p:cNvPr>
          <p:cNvSpPr/>
          <p:nvPr/>
        </p:nvSpPr>
        <p:spPr>
          <a:xfrm>
            <a:off x="678426" y="2591933"/>
            <a:ext cx="5435630" cy="1587664"/>
          </a:xfrm>
          <a:prstGeom prst="rect">
            <a:avLst/>
          </a:prstGeom>
          <a:noFill/>
          <a:ln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5FB8DE3-4AE9-8625-DF19-BE2B5DBA76B6}"/>
              </a:ext>
            </a:extLst>
          </p:cNvPr>
          <p:cNvSpPr txBox="1"/>
          <p:nvPr/>
        </p:nvSpPr>
        <p:spPr>
          <a:xfrm>
            <a:off x="693210" y="2634967"/>
            <a:ext cx="543563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Usaha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kegiatan</a:t>
            </a:r>
            <a:r>
              <a:rPr lang="en-US" sz="2000" dirty="0"/>
              <a:t> yang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mendapatkan</a:t>
            </a:r>
            <a:r>
              <a:rPr lang="en-US" sz="2000" dirty="0"/>
              <a:t> </a:t>
            </a:r>
            <a:r>
              <a:rPr lang="en-US" sz="2000" dirty="0" err="1"/>
              <a:t>keuntungan</a:t>
            </a:r>
            <a:r>
              <a:rPr lang="en-US" sz="2000" dirty="0"/>
              <a:t> </a:t>
            </a:r>
            <a:r>
              <a:rPr lang="en-US" sz="2000" dirty="0" err="1"/>
              <a:t>baik</a:t>
            </a:r>
            <a:r>
              <a:rPr lang="en-US" sz="2000" dirty="0"/>
              <a:t> yang </a:t>
            </a:r>
            <a:r>
              <a:rPr lang="en-US" sz="2000" dirty="0" err="1"/>
              <a:t>dilakukan</a:t>
            </a:r>
            <a:r>
              <a:rPr lang="en-US" sz="2000" dirty="0"/>
              <a:t> oleh </a:t>
            </a:r>
            <a:r>
              <a:rPr lang="en-US" sz="2000" dirty="0" err="1"/>
              <a:t>individu</a:t>
            </a:r>
            <a:r>
              <a:rPr lang="en-US" sz="2000" dirty="0"/>
              <a:t> </a:t>
            </a:r>
            <a:r>
              <a:rPr lang="en-US" sz="2000" dirty="0" err="1"/>
              <a:t>maupun</a:t>
            </a:r>
            <a:r>
              <a:rPr lang="en-US" sz="2000" dirty="0"/>
              <a:t> </a:t>
            </a:r>
            <a:r>
              <a:rPr lang="en-US" sz="2000" dirty="0" err="1"/>
              <a:t>kelompok</a:t>
            </a:r>
            <a:r>
              <a:rPr lang="en-US" sz="2000" dirty="0"/>
              <a:t> yang </a:t>
            </a:r>
            <a:r>
              <a:rPr lang="en-US" sz="2000" dirty="0" err="1"/>
              <a:t>berbadan</a:t>
            </a:r>
            <a:r>
              <a:rPr lang="en-US" sz="2000" dirty="0"/>
              <a:t> </a:t>
            </a:r>
            <a:r>
              <a:rPr lang="en-US" sz="2000" dirty="0" err="1"/>
              <a:t>hukum</a:t>
            </a:r>
            <a:r>
              <a:rPr lang="en-US" sz="2000" dirty="0"/>
              <a:t> </a:t>
            </a:r>
            <a:r>
              <a:rPr lang="en-US" sz="2000" dirty="0" err="1"/>
              <a:t>maupun</a:t>
            </a:r>
            <a:r>
              <a:rPr lang="en-US" sz="2000" dirty="0"/>
              <a:t>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berbadan</a:t>
            </a:r>
            <a:r>
              <a:rPr lang="en-US" sz="2000" dirty="0"/>
              <a:t> </a:t>
            </a:r>
            <a:r>
              <a:rPr lang="en-US" sz="2000" dirty="0" err="1"/>
              <a:t>hukum</a:t>
            </a:r>
            <a:r>
              <a:rPr lang="en-US" sz="2000" dirty="0"/>
              <a:t>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B1446B4-20B4-1571-7182-42C66EA7B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1715" y="4179596"/>
            <a:ext cx="2593157" cy="2593157"/>
          </a:xfrm>
          <a:prstGeom prst="rect">
            <a:avLst/>
          </a:prstGeom>
          <a:noFill/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7C58BDC-92EE-6B63-93E4-0CF69A93560F}"/>
              </a:ext>
            </a:extLst>
          </p:cNvPr>
          <p:cNvSpPr/>
          <p:nvPr/>
        </p:nvSpPr>
        <p:spPr>
          <a:xfrm>
            <a:off x="2541357" y="5807165"/>
            <a:ext cx="8323288" cy="552284"/>
          </a:xfrm>
          <a:prstGeom prst="roundRect">
            <a:avLst>
              <a:gd name="adj" fmla="val 4520"/>
            </a:avLst>
          </a:prstGeom>
          <a:solidFill>
            <a:srgbClr val="FFC93C"/>
          </a:solidFill>
          <a:ln w="19050">
            <a:solidFill>
              <a:srgbClr val="1428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Usaha yang </a:t>
            </a:r>
            <a:r>
              <a:rPr lang="en-US" sz="2000" dirty="0" err="1">
                <a:solidFill>
                  <a:schemeClr val="tx1"/>
                </a:solidFill>
              </a:rPr>
              <a:t>dimaksud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adalah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usaha</a:t>
            </a:r>
            <a:r>
              <a:rPr lang="en-US" sz="2000" dirty="0">
                <a:solidFill>
                  <a:schemeClr val="tx1"/>
                </a:solidFill>
              </a:rPr>
              <a:t> yang </a:t>
            </a:r>
            <a:r>
              <a:rPr lang="en-US" sz="2000" dirty="0" err="1">
                <a:solidFill>
                  <a:schemeClr val="tx1"/>
                </a:solidFill>
              </a:rPr>
              <a:t>masih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berjalan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saat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pendataan</a:t>
            </a:r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5946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D2752E62-8FE9-8F93-0D27-B81DAD82EC95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282A02-D69A-8348-D2F3-6B95D9CE81C7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1BE6C0-6A2C-9127-D9BF-CE157F1B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E606F01-06E6-FCA4-C99F-33D412DDAA96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017A8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8D8A4-0445-0B8E-64BA-8BF0D58AF543}"/>
              </a:ext>
            </a:extLst>
          </p:cNvPr>
          <p:cNvSpPr txBox="1"/>
          <p:nvPr/>
        </p:nvSpPr>
        <p:spPr>
          <a:xfrm>
            <a:off x="358815" y="130088"/>
            <a:ext cx="4229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420b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9C7D843-010E-5F3E-1A24-14387A1D55E9}"/>
              </a:ext>
            </a:extLst>
          </p:cNvPr>
          <p:cNvGrpSpPr/>
          <p:nvPr/>
        </p:nvGrpSpPr>
        <p:grpSpPr>
          <a:xfrm>
            <a:off x="-659757" y="95126"/>
            <a:ext cx="437309" cy="3187665"/>
            <a:chOff x="-659757" y="95126"/>
            <a:chExt cx="437309" cy="318766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57EAC0-CE1F-7335-618F-E653F8ACD8E9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DCB503E-D4DE-65AA-9C05-2BCD65EA126E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CB6DC4F-5FAA-65F1-2EF5-B2583CF7AED3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73240B-1B49-A42A-DF6B-5227CE1D5F31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772B1DB-8D29-1C8A-B130-7F6E9E9F3293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E7D0F76-AAB6-3094-7CC5-39A3D2A2F1C5}"/>
              </a:ext>
            </a:extLst>
          </p:cNvPr>
          <p:cNvSpPr txBox="1"/>
          <p:nvPr/>
        </p:nvSpPr>
        <p:spPr>
          <a:xfrm>
            <a:off x="8542117" y="141663"/>
            <a:ext cx="333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102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86CE03E-2C85-37C6-DF57-1EDFB5276FD7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61ACE9-16C1-1987-BA51-2E2BCAE74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552" y="1306465"/>
            <a:ext cx="10263199" cy="778388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66BE016-1417-CB49-2905-D661CC8D5E3A}"/>
              </a:ext>
            </a:extLst>
          </p:cNvPr>
          <p:cNvSpPr/>
          <p:nvPr/>
        </p:nvSpPr>
        <p:spPr>
          <a:xfrm>
            <a:off x="770831" y="2646306"/>
            <a:ext cx="6634272" cy="3718032"/>
          </a:xfrm>
          <a:prstGeom prst="roundRect">
            <a:avLst>
              <a:gd name="adj" fmla="val 9836"/>
            </a:avLst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F102BF4-1328-C6B6-E733-44A0EF0644ED}"/>
              </a:ext>
            </a:extLst>
          </p:cNvPr>
          <p:cNvGrpSpPr/>
          <p:nvPr/>
        </p:nvGrpSpPr>
        <p:grpSpPr>
          <a:xfrm>
            <a:off x="1139900" y="2751661"/>
            <a:ext cx="848360" cy="223520"/>
            <a:chOff x="4521200" y="4013200"/>
            <a:chExt cx="848360" cy="223520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61648C6-4649-58E5-A165-6B9A0C3F1C8E}"/>
                </a:ext>
              </a:extLst>
            </p:cNvPr>
            <p:cNvSpPr/>
            <p:nvPr/>
          </p:nvSpPr>
          <p:spPr>
            <a:xfrm>
              <a:off x="452120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9704FAE-9A9C-49CC-D472-ABAA4C25DAB2}"/>
                </a:ext>
              </a:extLst>
            </p:cNvPr>
            <p:cNvSpPr/>
            <p:nvPr/>
          </p:nvSpPr>
          <p:spPr>
            <a:xfrm>
              <a:off x="483362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F998E2-D92C-F0AE-64AF-A37825D15523}"/>
                </a:ext>
              </a:extLst>
            </p:cNvPr>
            <p:cNvSpPr/>
            <p:nvPr/>
          </p:nvSpPr>
          <p:spPr>
            <a:xfrm>
              <a:off x="5146040" y="4013200"/>
              <a:ext cx="223520" cy="223520"/>
            </a:xfrm>
            <a:prstGeom prst="ellipse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F8B2602-E79B-9427-7175-CFBAAD2C171C}"/>
              </a:ext>
            </a:extLst>
          </p:cNvPr>
          <p:cNvSpPr txBox="1"/>
          <p:nvPr/>
        </p:nvSpPr>
        <p:spPr>
          <a:xfrm>
            <a:off x="1102180" y="3142783"/>
            <a:ext cx="5859863" cy="29780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tabLst>
                <a:tab pos="270510" algn="l"/>
                <a:tab pos="6931025" algn="l"/>
              </a:tabLst>
            </a:pP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Tanyakan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jumlah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usaha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dimiliki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sendiri</a:t>
            </a:r>
            <a:r>
              <a:rPr lang="en-US" sz="2000" dirty="0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/</a:t>
            </a:r>
            <a:r>
              <a:rPr lang="en-US" sz="2000" dirty="0" err="1">
                <a:solidFill>
                  <a:schemeClr val="bg1"/>
                </a:solidFill>
                <a:effectLst/>
                <a:ea typeface="Calibri" panose="020F0502020204030204" pitchFamily="34" charset="0"/>
              </a:rPr>
              <a:t>bersama</a:t>
            </a:r>
            <a:endParaRPr lang="en-US" sz="2000" dirty="0">
              <a:solidFill>
                <a:schemeClr val="bg1"/>
              </a:solidFill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tabLst>
                <a:tab pos="270510" algn="l"/>
                <a:tab pos="6931025" algn="l"/>
              </a:tabLst>
            </a:pP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Penentuan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jumlah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usaha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yang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dimiliki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sendiri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/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bersama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ditentukan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berdasarkan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pengelolaan</a:t>
            </a:r>
            <a:r>
              <a:rPr lang="en-US" sz="20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b="1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keuangannya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Contoh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: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jika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seseorang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/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beberapa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orang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memiliki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2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usaha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dan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pengelolaan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keuangannya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berbeda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maka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jumlah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usahanya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2.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Tetapi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sebaliknya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jika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pengelolaan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keuangannya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tidak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dapat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dibedakan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maka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jumlah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usahanya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adalah</a:t>
            </a:r>
            <a:r>
              <a:rPr lang="en-US" sz="20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1.</a:t>
            </a:r>
            <a:endParaRPr lang="en-ID" sz="2000" dirty="0">
              <a:solidFill>
                <a:schemeClr val="bg1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5F7712F-9CD4-284C-D7EF-FED084ACED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976" y="3366243"/>
            <a:ext cx="4205183" cy="420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98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313FC13-CC43-F71D-44C8-80E1FE95B12E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C7E3E1-3D4C-5861-0A0A-8850109E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3CD6C78-0F2D-37F2-55F8-E717A21537C5}"/>
              </a:ext>
            </a:extLst>
          </p:cNvPr>
          <p:cNvGrpSpPr/>
          <p:nvPr/>
        </p:nvGrpSpPr>
        <p:grpSpPr>
          <a:xfrm>
            <a:off x="-659757" y="19711"/>
            <a:ext cx="437309" cy="3187665"/>
            <a:chOff x="-659757" y="95126"/>
            <a:chExt cx="437309" cy="318766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8435607-5E0E-67FC-38E1-27930E57E910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67CE726-3D26-45C0-6304-F092A4393364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E7FCD8-7F08-25F6-D0C9-D46514CECB84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3EA92A3-2202-C749-E9AB-C306275778CD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993C5D-0FE6-BBBF-9CC7-4FE2C2EE43DC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5E55D45-58CC-CB11-F2E9-022C72AB0E82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EAA82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769A74-EF9D-3258-8368-B6932DC26572}"/>
              </a:ext>
            </a:extLst>
          </p:cNvPr>
          <p:cNvSpPr txBox="1"/>
          <p:nvPr/>
        </p:nvSpPr>
        <p:spPr>
          <a:xfrm>
            <a:off x="358815" y="130088"/>
            <a:ext cx="3937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421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037D56B-F029-75E3-1E2B-C3AE4BC16CFB}"/>
              </a:ext>
            </a:extLst>
          </p:cNvPr>
          <p:cNvSpPr txBox="1"/>
          <p:nvPr/>
        </p:nvSpPr>
        <p:spPr>
          <a:xfrm>
            <a:off x="4070337" y="369706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[1]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8A1B91D-B137-F2D9-554E-E2BADB419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713" y="1246471"/>
            <a:ext cx="8826441" cy="1098144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0A217C3-120F-9D56-1B35-C5C5455F00EB}"/>
              </a:ext>
            </a:extLst>
          </p:cNvPr>
          <p:cNvSpPr/>
          <p:nvPr/>
        </p:nvSpPr>
        <p:spPr>
          <a:xfrm>
            <a:off x="3610466" y="3181358"/>
            <a:ext cx="7769528" cy="2647942"/>
          </a:xfrm>
          <a:prstGeom prst="roundRect">
            <a:avLst>
              <a:gd name="adj" fmla="val 9836"/>
            </a:avLst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90D0257-C557-A8D7-9A61-DDEF88B610FB}"/>
              </a:ext>
            </a:extLst>
          </p:cNvPr>
          <p:cNvGrpSpPr/>
          <p:nvPr/>
        </p:nvGrpSpPr>
        <p:grpSpPr>
          <a:xfrm>
            <a:off x="3904328" y="3324722"/>
            <a:ext cx="848360" cy="223520"/>
            <a:chOff x="4521200" y="4013200"/>
            <a:chExt cx="848360" cy="223520"/>
          </a:xfrm>
          <a:solidFill>
            <a:srgbClr val="017A87"/>
          </a:solidFill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5049C70-3873-F188-8465-C0CE16D40D5C}"/>
                </a:ext>
              </a:extLst>
            </p:cNvPr>
            <p:cNvSpPr/>
            <p:nvPr/>
          </p:nvSpPr>
          <p:spPr>
            <a:xfrm>
              <a:off x="4521200" y="4013200"/>
              <a:ext cx="223520" cy="2235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0777EA3-3E9D-A562-D8FB-A3081C355CA9}"/>
                </a:ext>
              </a:extLst>
            </p:cNvPr>
            <p:cNvSpPr/>
            <p:nvPr/>
          </p:nvSpPr>
          <p:spPr>
            <a:xfrm>
              <a:off x="4833620" y="4013200"/>
              <a:ext cx="223520" cy="2235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81AF52C-2D1E-8203-5CCA-47C2EB77F6A1}"/>
                </a:ext>
              </a:extLst>
            </p:cNvPr>
            <p:cNvSpPr/>
            <p:nvPr/>
          </p:nvSpPr>
          <p:spPr>
            <a:xfrm>
              <a:off x="5146040" y="4013200"/>
              <a:ext cx="223520" cy="2235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A302CF9-C2E1-9F56-F411-8A6A149D2D3E}"/>
              </a:ext>
            </a:extLst>
          </p:cNvPr>
          <p:cNvSpPr txBox="1"/>
          <p:nvPr/>
        </p:nvSpPr>
        <p:spPr>
          <a:xfrm>
            <a:off x="3764862" y="3721629"/>
            <a:ext cx="738653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d-ID" sz="2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Jika anggota keluarga memiliki satu usaha maka isikan informasi mengenai usaha tersebut.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/>
            <a:r>
              <a:rPr lang="id-ID" sz="2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Bila memiliki lebih dari satu usaha, maka isikan informasi mengenai usaha utama, yaitu usaha yang menggunakan </a:t>
            </a:r>
            <a:r>
              <a:rPr lang="id-ID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waktu terbanyak</a:t>
            </a:r>
            <a:r>
              <a:rPr lang="id-ID" sz="2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just"/>
            <a:r>
              <a:rPr lang="id-ID" sz="2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Bila waktu yang digunakan sama, isikan informasi mengenai usaha yang memberikan </a:t>
            </a:r>
            <a:r>
              <a:rPr lang="id-ID" sz="20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penghasilan terbesar</a:t>
            </a:r>
            <a:r>
              <a:rPr lang="id-ID" sz="20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.</a:t>
            </a:r>
            <a:endParaRPr lang="en-US" sz="20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E85FBCC-6A21-7802-0A23-D11BC8638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612" y="4225289"/>
            <a:ext cx="2982201" cy="29822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655B9A5-2C52-3A75-489B-5987F72E7E6A}"/>
              </a:ext>
            </a:extLst>
          </p:cNvPr>
          <p:cNvSpPr txBox="1"/>
          <p:nvPr/>
        </p:nvSpPr>
        <p:spPr>
          <a:xfrm>
            <a:off x="8428993" y="141663"/>
            <a:ext cx="3759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rgbClr val="142850"/>
                </a:solidFill>
              </a:rPr>
              <a:t>lihat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buku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pedoman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halaman</a:t>
            </a:r>
            <a:r>
              <a:rPr lang="en-US" i="1" dirty="0">
                <a:solidFill>
                  <a:srgbClr val="142850"/>
                </a:solidFill>
              </a:rPr>
              <a:t> 102-103</a:t>
            </a:r>
          </a:p>
        </p:txBody>
      </p:sp>
    </p:spTree>
    <p:extLst>
      <p:ext uri="{BB962C8B-B14F-4D97-AF65-F5344CB8AC3E}">
        <p14:creationId xmlns:p14="http://schemas.microsoft.com/office/powerpoint/2010/main" val="2940718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313FC13-CC43-F71D-44C8-80E1FE95B12E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C7E3E1-3D4C-5861-0A0A-8850109E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3CD6C78-0F2D-37F2-55F8-E717A21537C5}"/>
              </a:ext>
            </a:extLst>
          </p:cNvPr>
          <p:cNvGrpSpPr/>
          <p:nvPr/>
        </p:nvGrpSpPr>
        <p:grpSpPr>
          <a:xfrm>
            <a:off x="-659757" y="95126"/>
            <a:ext cx="437309" cy="3187665"/>
            <a:chOff x="-659757" y="95126"/>
            <a:chExt cx="437309" cy="318766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8435607-5E0E-67FC-38E1-27930E57E910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67CE726-3D26-45C0-6304-F092A4393364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E7FCD8-7F08-25F6-D0C9-D46514CECB84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3EA92A3-2202-C749-E9AB-C306275778CD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993C5D-0FE6-BBBF-9CC7-4FE2C2EE43DC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5E55D45-58CC-CB11-F2E9-022C72AB0E82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EAA82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769A74-EF9D-3258-8368-B6932DC26572}"/>
              </a:ext>
            </a:extLst>
          </p:cNvPr>
          <p:cNvSpPr txBox="1"/>
          <p:nvPr/>
        </p:nvSpPr>
        <p:spPr>
          <a:xfrm>
            <a:off x="358815" y="130088"/>
            <a:ext cx="3937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421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E55B2B0-8F6E-DCA9-DD5B-335F103AEA65}"/>
              </a:ext>
            </a:extLst>
          </p:cNvPr>
          <p:cNvSpPr/>
          <p:nvPr/>
        </p:nvSpPr>
        <p:spPr>
          <a:xfrm>
            <a:off x="611676" y="3464113"/>
            <a:ext cx="8081609" cy="1850046"/>
          </a:xfrm>
          <a:prstGeom prst="rect">
            <a:avLst/>
          </a:prstGeom>
          <a:noFill/>
          <a:ln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8761A94-60AC-CD71-7456-98D364BFD57E}"/>
              </a:ext>
            </a:extLst>
          </p:cNvPr>
          <p:cNvSpPr txBox="1"/>
          <p:nvPr/>
        </p:nvSpPr>
        <p:spPr>
          <a:xfrm>
            <a:off x="815236" y="3834823"/>
            <a:ext cx="767448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 err="1">
                <a:solidFill>
                  <a:schemeClr val="bg1"/>
                </a:solidFill>
              </a:rPr>
              <a:t>Contoh</a:t>
            </a:r>
            <a:r>
              <a:rPr lang="en-US" dirty="0">
                <a:solidFill>
                  <a:schemeClr val="bg1"/>
                </a:solidFill>
              </a:rPr>
              <a:t>: Indah </a:t>
            </a:r>
            <a:r>
              <a:rPr lang="en-US" dirty="0" err="1">
                <a:solidFill>
                  <a:schemeClr val="bg1"/>
                </a:solidFill>
              </a:rPr>
              <a:t>adalah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karyawan</a:t>
            </a:r>
            <a:r>
              <a:rPr lang="en-US" dirty="0">
                <a:solidFill>
                  <a:schemeClr val="bg1"/>
                </a:solidFill>
              </a:rPr>
              <a:t> di </a:t>
            </a:r>
            <a:r>
              <a:rPr lang="en-US" dirty="0" err="1">
                <a:solidFill>
                  <a:schemeClr val="bg1"/>
                </a:solidFill>
              </a:rPr>
              <a:t>McD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menambahkan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penghasilan</a:t>
            </a:r>
            <a:r>
              <a:rPr lang="en-US" dirty="0">
                <a:solidFill>
                  <a:schemeClr val="bg1"/>
                </a:solidFill>
              </a:rPr>
              <a:t> di sela-sela </a:t>
            </a:r>
            <a:r>
              <a:rPr lang="en-US" dirty="0" err="1">
                <a:solidFill>
                  <a:schemeClr val="bg1"/>
                </a:solidFill>
              </a:rPr>
              <a:t>waktunya</a:t>
            </a:r>
            <a:r>
              <a:rPr lang="en-US" dirty="0">
                <a:solidFill>
                  <a:schemeClr val="bg1"/>
                </a:solidFill>
              </a:rPr>
              <a:t> Indah </a:t>
            </a:r>
            <a:r>
              <a:rPr lang="en-US" dirty="0" err="1">
                <a:solidFill>
                  <a:schemeClr val="bg1"/>
                </a:solidFill>
              </a:rPr>
              <a:t>jualan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pulsa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elektrik</a:t>
            </a:r>
            <a:r>
              <a:rPr lang="en-US" dirty="0">
                <a:solidFill>
                  <a:schemeClr val="bg1"/>
                </a:solidFill>
              </a:rPr>
              <a:t>.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pengisian</a:t>
            </a:r>
            <a:r>
              <a:rPr lang="en-US" dirty="0">
                <a:solidFill>
                  <a:schemeClr val="bg1"/>
                </a:solidFill>
              </a:rPr>
              <a:t> Indah pada Blok IV </a:t>
            </a:r>
            <a:r>
              <a:rPr lang="en-US" dirty="0" err="1">
                <a:solidFill>
                  <a:schemeClr val="bg1"/>
                </a:solidFill>
              </a:rPr>
              <a:t>Rincian</a:t>
            </a:r>
            <a:r>
              <a:rPr lang="en-US" dirty="0">
                <a:solidFill>
                  <a:schemeClr val="bg1"/>
                </a:solidFill>
              </a:rPr>
              <a:t> 417 </a:t>
            </a:r>
            <a:r>
              <a:rPr lang="en-US" dirty="0" err="1">
                <a:solidFill>
                  <a:schemeClr val="bg1"/>
                </a:solidFill>
              </a:rPr>
              <a:t>adalah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kode</a:t>
            </a:r>
            <a:r>
              <a:rPr lang="en-US" dirty="0">
                <a:solidFill>
                  <a:schemeClr val="bg1"/>
                </a:solidFill>
              </a:rPr>
              <a:t> 14 (</a:t>
            </a:r>
            <a:r>
              <a:rPr lang="en-US" dirty="0" err="1">
                <a:solidFill>
                  <a:schemeClr val="bg1"/>
                </a:solidFill>
              </a:rPr>
              <a:t>Penyediaan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Akomodasi</a:t>
            </a:r>
            <a:r>
              <a:rPr lang="en-US" dirty="0">
                <a:solidFill>
                  <a:schemeClr val="bg1"/>
                </a:solidFill>
              </a:rPr>
              <a:t> dan </a:t>
            </a:r>
            <a:r>
              <a:rPr lang="en-US" dirty="0" err="1">
                <a:solidFill>
                  <a:schemeClr val="bg1"/>
                </a:solidFill>
              </a:rPr>
              <a:t>makan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minum</a:t>
            </a:r>
            <a:r>
              <a:rPr lang="en-US" dirty="0">
                <a:solidFill>
                  <a:schemeClr val="bg1"/>
                </a:solidFill>
              </a:rPr>
              <a:t>), </a:t>
            </a:r>
            <a:r>
              <a:rPr lang="en-US" dirty="0" err="1">
                <a:solidFill>
                  <a:schemeClr val="bg1"/>
                </a:solidFill>
              </a:rPr>
              <a:t>sedangkan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untuk</a:t>
            </a:r>
            <a:r>
              <a:rPr lang="en-US" dirty="0">
                <a:solidFill>
                  <a:schemeClr val="bg1"/>
                </a:solidFill>
              </a:rPr>
              <a:t> Blok IV </a:t>
            </a:r>
            <a:r>
              <a:rPr lang="en-US" dirty="0" err="1">
                <a:solidFill>
                  <a:schemeClr val="bg1"/>
                </a:solidFill>
              </a:rPr>
              <a:t>Rincian</a:t>
            </a:r>
            <a:r>
              <a:rPr lang="en-US" dirty="0">
                <a:solidFill>
                  <a:schemeClr val="bg1"/>
                </a:solidFill>
              </a:rPr>
              <a:t> 421, </a:t>
            </a:r>
            <a:r>
              <a:rPr lang="en-US" dirty="0" err="1">
                <a:solidFill>
                  <a:schemeClr val="bg1"/>
                </a:solidFill>
              </a:rPr>
              <a:t>kode</a:t>
            </a:r>
            <a:r>
              <a:rPr lang="en-US" dirty="0">
                <a:solidFill>
                  <a:schemeClr val="bg1"/>
                </a:solidFill>
              </a:rPr>
              <a:t> 15 (</a:t>
            </a:r>
            <a:r>
              <a:rPr lang="en-US" dirty="0" err="1">
                <a:solidFill>
                  <a:schemeClr val="bg1"/>
                </a:solidFill>
              </a:rPr>
              <a:t>Informasi</a:t>
            </a:r>
            <a:r>
              <a:rPr lang="en-US" dirty="0">
                <a:solidFill>
                  <a:schemeClr val="bg1"/>
                </a:solidFill>
              </a:rPr>
              <a:t> &amp; </a:t>
            </a:r>
            <a:r>
              <a:rPr lang="en-US" dirty="0" err="1">
                <a:solidFill>
                  <a:schemeClr val="bg1"/>
                </a:solidFill>
              </a:rPr>
              <a:t>Komunikasi</a:t>
            </a:r>
            <a:r>
              <a:rPr lang="en-US" dirty="0">
                <a:solidFill>
                  <a:schemeClr val="bg1"/>
                </a:solidFill>
              </a:rPr>
              <a:t>).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D6F27AEA-3E21-9248-3C08-71D1BA075C03}"/>
              </a:ext>
            </a:extLst>
          </p:cNvPr>
          <p:cNvSpPr/>
          <p:nvPr/>
        </p:nvSpPr>
        <p:spPr>
          <a:xfrm>
            <a:off x="-402356" y="2972299"/>
            <a:ext cx="9254125" cy="583518"/>
          </a:xfrm>
          <a:prstGeom prst="roundRect">
            <a:avLst>
              <a:gd name="adj" fmla="val 50000"/>
            </a:avLst>
          </a:prstGeom>
          <a:solidFill>
            <a:srgbClr val="EAA82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9C603B2-C142-7818-005A-044C71DA9041}"/>
              </a:ext>
            </a:extLst>
          </p:cNvPr>
          <p:cNvSpPr txBox="1"/>
          <p:nvPr/>
        </p:nvSpPr>
        <p:spPr>
          <a:xfrm>
            <a:off x="34953" y="3064003"/>
            <a:ext cx="8658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000" dirty="0"/>
              <a:t>PPL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membedakan</a:t>
            </a:r>
            <a:r>
              <a:rPr lang="en-US" sz="2000" dirty="0"/>
              <a:t> </a:t>
            </a:r>
            <a:r>
              <a:rPr lang="en-US" sz="2000" dirty="0" err="1"/>
              <a:t>antara</a:t>
            </a:r>
            <a:r>
              <a:rPr lang="en-US" sz="2000" dirty="0"/>
              <a:t> Usaha dan </a:t>
            </a:r>
            <a:r>
              <a:rPr lang="en-US" sz="2000" dirty="0" err="1"/>
              <a:t>Pekerjaan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Anggota</a:t>
            </a:r>
            <a:r>
              <a:rPr lang="en-US" sz="2000" dirty="0"/>
              <a:t> </a:t>
            </a:r>
            <a:r>
              <a:rPr lang="en-US" sz="2000" dirty="0" err="1"/>
              <a:t>Keluarga</a:t>
            </a:r>
            <a:endParaRPr lang="en-US" sz="20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037D56B-F029-75E3-1E2B-C3AE4BC16CFB}"/>
              </a:ext>
            </a:extLst>
          </p:cNvPr>
          <p:cNvSpPr txBox="1"/>
          <p:nvPr/>
        </p:nvSpPr>
        <p:spPr>
          <a:xfrm>
            <a:off x="4070337" y="369706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[2]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8A1B91D-B137-F2D9-554E-E2BADB419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713" y="1246471"/>
            <a:ext cx="8826441" cy="10981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7239F7-7000-E990-B3D7-7161A29D76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326" y="4192928"/>
            <a:ext cx="3168192" cy="316819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98045C1-24D3-7DD8-9E9B-FD13B74AECAB}"/>
              </a:ext>
            </a:extLst>
          </p:cNvPr>
          <p:cNvSpPr txBox="1"/>
          <p:nvPr/>
        </p:nvSpPr>
        <p:spPr>
          <a:xfrm>
            <a:off x="8428993" y="141663"/>
            <a:ext cx="3759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rgbClr val="142850"/>
                </a:solidFill>
              </a:rPr>
              <a:t>lihat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buku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pedoman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halaman</a:t>
            </a:r>
            <a:r>
              <a:rPr lang="en-US" i="1" dirty="0">
                <a:solidFill>
                  <a:srgbClr val="142850"/>
                </a:solidFill>
              </a:rPr>
              <a:t> 102-103</a:t>
            </a:r>
          </a:p>
        </p:txBody>
      </p:sp>
    </p:spTree>
    <p:extLst>
      <p:ext uri="{BB962C8B-B14F-4D97-AF65-F5344CB8AC3E}">
        <p14:creationId xmlns:p14="http://schemas.microsoft.com/office/powerpoint/2010/main" val="3814681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313FC13-CC43-F71D-44C8-80E1FE95B12E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C7E3E1-3D4C-5861-0A0A-8850109E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3CD6C78-0F2D-37F2-55F8-E717A21537C5}"/>
              </a:ext>
            </a:extLst>
          </p:cNvPr>
          <p:cNvGrpSpPr/>
          <p:nvPr/>
        </p:nvGrpSpPr>
        <p:grpSpPr>
          <a:xfrm>
            <a:off x="-659757" y="95126"/>
            <a:ext cx="437309" cy="3187665"/>
            <a:chOff x="-659757" y="95126"/>
            <a:chExt cx="437309" cy="318766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8435607-5E0E-67FC-38E1-27930E57E910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67CE726-3D26-45C0-6304-F092A4393364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E7FCD8-7F08-25F6-D0C9-D46514CECB84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3EA92A3-2202-C749-E9AB-C306275778CD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993C5D-0FE6-BBBF-9CC7-4FE2C2EE43DC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5E55D45-58CC-CB11-F2E9-022C72AB0E82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EAA82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769A74-EF9D-3258-8368-B6932DC26572}"/>
              </a:ext>
            </a:extLst>
          </p:cNvPr>
          <p:cNvSpPr txBox="1"/>
          <p:nvPr/>
        </p:nvSpPr>
        <p:spPr>
          <a:xfrm>
            <a:off x="358815" y="130088"/>
            <a:ext cx="3937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421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39C01B-1B0C-C732-9C1A-A4A772C2B3D2}"/>
              </a:ext>
            </a:extLst>
          </p:cNvPr>
          <p:cNvSpPr txBox="1"/>
          <p:nvPr/>
        </p:nvSpPr>
        <p:spPr>
          <a:xfrm>
            <a:off x="6076007" y="-1517361"/>
            <a:ext cx="13655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solidFill>
                  <a:srgbClr val="142850"/>
                </a:solidFill>
              </a:rPr>
              <a:t>lihat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buku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pedoman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halaman</a:t>
            </a:r>
            <a:r>
              <a:rPr lang="en-US" i="1" dirty="0">
                <a:solidFill>
                  <a:srgbClr val="142850"/>
                </a:solidFill>
              </a:rPr>
              <a:t> 72-82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9BE1544-2B25-62FB-10BF-D6F09419717F}"/>
              </a:ext>
            </a:extLst>
          </p:cNvPr>
          <p:cNvSpPr txBox="1"/>
          <p:nvPr/>
        </p:nvSpPr>
        <p:spPr>
          <a:xfrm>
            <a:off x="4070337" y="369706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[3]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CE16AF6A-CE2C-8005-301D-0E6CF6558EE5}"/>
              </a:ext>
            </a:extLst>
          </p:cNvPr>
          <p:cNvSpPr/>
          <p:nvPr/>
        </p:nvSpPr>
        <p:spPr>
          <a:xfrm>
            <a:off x="1777574" y="4834539"/>
            <a:ext cx="5663969" cy="552284"/>
          </a:xfrm>
          <a:prstGeom prst="roundRect">
            <a:avLst>
              <a:gd name="adj" fmla="val 4520"/>
            </a:avLst>
          </a:prstGeom>
          <a:solidFill>
            <a:srgbClr val="FFC93C"/>
          </a:solidFill>
          <a:ln w="19050">
            <a:solidFill>
              <a:srgbClr val="1428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CB15569-FE38-0BF6-9F92-5184862E0A3E}"/>
              </a:ext>
            </a:extLst>
          </p:cNvPr>
          <p:cNvSpPr txBox="1"/>
          <p:nvPr/>
        </p:nvSpPr>
        <p:spPr>
          <a:xfrm>
            <a:off x="1610778" y="4910626"/>
            <a:ext cx="59975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v-SE" sz="2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Pengisian kode lapangan usaha dilakukan oleh PML</a:t>
            </a:r>
            <a:endParaRPr lang="en-US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35E4C36-40D0-4654-30E7-4D8AE5B6A1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872" y="4201354"/>
            <a:ext cx="2656646" cy="2656646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215A6A01-1C96-CD5A-AC45-B13C540422D4}"/>
              </a:ext>
            </a:extLst>
          </p:cNvPr>
          <p:cNvSpPr/>
          <p:nvPr/>
        </p:nvSpPr>
        <p:spPr>
          <a:xfrm>
            <a:off x="9626992" y="4400550"/>
            <a:ext cx="7112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REGSOSEK</a:t>
            </a:r>
            <a:endParaRPr lang="en-ID" sz="900" dirty="0">
              <a:solidFill>
                <a:schemeClr val="tx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BDA06AB-E8B7-4E8C-FC74-72948DA5C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46" y="1672069"/>
            <a:ext cx="10854681" cy="20560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0B132A5-4F96-6E96-E0C2-9ED1489C74C4}"/>
              </a:ext>
            </a:extLst>
          </p:cNvPr>
          <p:cNvSpPr txBox="1"/>
          <p:nvPr/>
        </p:nvSpPr>
        <p:spPr>
          <a:xfrm>
            <a:off x="8428993" y="141663"/>
            <a:ext cx="3759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rgbClr val="142850"/>
                </a:solidFill>
              </a:rPr>
              <a:t>lihat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buku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pedoman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halaman</a:t>
            </a:r>
            <a:r>
              <a:rPr lang="en-US" i="1" dirty="0">
                <a:solidFill>
                  <a:srgbClr val="142850"/>
                </a:solidFill>
              </a:rPr>
              <a:t> 102-103</a:t>
            </a:r>
          </a:p>
        </p:txBody>
      </p:sp>
    </p:spTree>
    <p:extLst>
      <p:ext uri="{BB962C8B-B14F-4D97-AF65-F5344CB8AC3E}">
        <p14:creationId xmlns:p14="http://schemas.microsoft.com/office/powerpoint/2010/main" val="940031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D2752E62-8FE9-8F93-0D27-B81DAD82EC95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282A02-D69A-8348-D2F3-6B95D9CE81C7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1BE6C0-6A2C-9127-D9BF-CE157F1B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E606F01-06E6-FCA4-C99F-33D412DDAA96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017A8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8D8A4-0445-0B8E-64BA-8BF0D58AF543}"/>
              </a:ext>
            </a:extLst>
          </p:cNvPr>
          <p:cNvSpPr txBox="1"/>
          <p:nvPr/>
        </p:nvSpPr>
        <p:spPr>
          <a:xfrm>
            <a:off x="358815" y="130088"/>
            <a:ext cx="3956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422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9C7D843-010E-5F3E-1A24-14387A1D55E9}"/>
              </a:ext>
            </a:extLst>
          </p:cNvPr>
          <p:cNvGrpSpPr/>
          <p:nvPr/>
        </p:nvGrpSpPr>
        <p:grpSpPr>
          <a:xfrm>
            <a:off x="-659757" y="95126"/>
            <a:ext cx="437309" cy="3187665"/>
            <a:chOff x="-659757" y="95126"/>
            <a:chExt cx="437309" cy="318766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57EAC0-CE1F-7335-618F-E653F8ACD8E9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DCB503E-D4DE-65AA-9C05-2BCD65EA126E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CB6DC4F-5FAA-65F1-2EF5-B2583CF7AED3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073240B-1B49-A42A-DF6B-5227CE1D5F31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772B1DB-8D29-1C8A-B130-7F6E9E9F3293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E7D0F76-AAB6-3094-7CC5-39A3D2A2F1C5}"/>
              </a:ext>
            </a:extLst>
          </p:cNvPr>
          <p:cNvSpPr txBox="1"/>
          <p:nvPr/>
        </p:nvSpPr>
        <p:spPr>
          <a:xfrm>
            <a:off x="8542117" y="141663"/>
            <a:ext cx="333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103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34BA01FD-DDFD-6F9D-98A5-5C2245BE24E1}"/>
              </a:ext>
            </a:extLst>
          </p:cNvPr>
          <p:cNvSpPr/>
          <p:nvPr/>
        </p:nvSpPr>
        <p:spPr>
          <a:xfrm>
            <a:off x="597743" y="3054046"/>
            <a:ext cx="4143939" cy="2169269"/>
          </a:xfrm>
          <a:prstGeom prst="roundRect">
            <a:avLst>
              <a:gd name="adj" fmla="val 4520"/>
            </a:avLst>
          </a:prstGeom>
          <a:noFill/>
          <a:ln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1F4579-A835-6074-C2F9-7A321728273D}"/>
              </a:ext>
            </a:extLst>
          </p:cNvPr>
          <p:cNvSpPr txBox="1"/>
          <p:nvPr/>
        </p:nvSpPr>
        <p:spPr>
          <a:xfrm>
            <a:off x="790772" y="3271567"/>
            <a:ext cx="375787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id-ID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Jumlah pekerja terhitung sebagai pekerja dibayar apabila lebih dari 1 minggu telah ikut dalam kegiatan usaha dan telah/akan menerima upah/gaji baik berupa uang maupun barang.</a:t>
            </a:r>
            <a:endParaRPr lang="en-US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B6C8C7C-8B01-BF29-ABB9-914538FDD371}"/>
              </a:ext>
            </a:extLst>
          </p:cNvPr>
          <p:cNvGrpSpPr/>
          <p:nvPr/>
        </p:nvGrpSpPr>
        <p:grpSpPr>
          <a:xfrm>
            <a:off x="5098302" y="3954000"/>
            <a:ext cx="489258" cy="374912"/>
            <a:chOff x="8356922" y="3429000"/>
            <a:chExt cx="676604" cy="381964"/>
          </a:xfrm>
          <a:solidFill>
            <a:srgbClr val="FFC93C"/>
          </a:solidFill>
        </p:grpSpPr>
        <p:sp>
          <p:nvSpPr>
            <p:cNvPr id="46" name="Arrow: Chevron 45">
              <a:extLst>
                <a:ext uri="{FF2B5EF4-FFF2-40B4-BE49-F238E27FC236}">
                  <a16:creationId xmlns:a16="http://schemas.microsoft.com/office/drawing/2014/main" id="{DAFD2A66-1EF8-828C-1646-96C064442A90}"/>
                </a:ext>
              </a:extLst>
            </p:cNvPr>
            <p:cNvSpPr/>
            <p:nvPr/>
          </p:nvSpPr>
          <p:spPr>
            <a:xfrm>
              <a:off x="8356922" y="3429000"/>
              <a:ext cx="381964" cy="381964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7" name="Arrow: Chevron 46">
              <a:extLst>
                <a:ext uri="{FF2B5EF4-FFF2-40B4-BE49-F238E27FC236}">
                  <a16:creationId xmlns:a16="http://schemas.microsoft.com/office/drawing/2014/main" id="{39174B4C-D594-8120-1CDC-FEFEC0F0C85B}"/>
                </a:ext>
              </a:extLst>
            </p:cNvPr>
            <p:cNvSpPr/>
            <p:nvPr/>
          </p:nvSpPr>
          <p:spPr>
            <a:xfrm>
              <a:off x="8651562" y="3429000"/>
              <a:ext cx="381964" cy="381964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586CE03E-2C85-37C6-DF57-1EDFB5276FD7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E9CA76C-5CDF-C5BE-DF95-9431F9B832DF}"/>
              </a:ext>
            </a:extLst>
          </p:cNvPr>
          <p:cNvSpPr txBox="1"/>
          <p:nvPr/>
        </p:nvSpPr>
        <p:spPr>
          <a:xfrm>
            <a:off x="1446156" y="2387092"/>
            <a:ext cx="8130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>
                <a:solidFill>
                  <a:schemeClr val="bg1"/>
                </a:solidFill>
              </a:rPr>
              <a:t>p422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33C739EB-0C63-5823-2EE3-BF47BCC98973}"/>
              </a:ext>
            </a:extLst>
          </p:cNvPr>
          <p:cNvSpPr/>
          <p:nvPr/>
        </p:nvSpPr>
        <p:spPr>
          <a:xfrm>
            <a:off x="5913696" y="3056923"/>
            <a:ext cx="3024959" cy="2025314"/>
          </a:xfrm>
          <a:prstGeom prst="roundRect">
            <a:avLst>
              <a:gd name="adj" fmla="val 9836"/>
            </a:avLst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Bila</a:t>
            </a:r>
            <a:r>
              <a:rPr lang="en-US" dirty="0"/>
              <a:t> </a:t>
            </a:r>
            <a:r>
              <a:rPr lang="en-US" dirty="0" err="1"/>
              <a:t>pekerja</a:t>
            </a:r>
            <a:r>
              <a:rPr lang="en-US" dirty="0"/>
              <a:t> yang </a:t>
            </a:r>
            <a:r>
              <a:rPr lang="en-US" dirty="0" err="1"/>
              <a:t>dibayar</a:t>
            </a:r>
            <a:r>
              <a:rPr lang="en-US" dirty="0"/>
              <a:t> </a:t>
            </a:r>
            <a:r>
              <a:rPr lang="en-US" dirty="0" err="1"/>
              <a:t>berjumlah</a:t>
            </a:r>
            <a:r>
              <a:rPr lang="en-US" dirty="0"/>
              <a:t> 1.000 orang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isikan</a:t>
            </a:r>
            <a:r>
              <a:rPr lang="en-US" dirty="0"/>
              <a:t> 997.</a:t>
            </a:r>
          </a:p>
          <a:p>
            <a:pPr algn="ctr"/>
            <a:r>
              <a:rPr lang="en-US" dirty="0"/>
              <a:t>Jika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pekerja</a:t>
            </a:r>
            <a:r>
              <a:rPr lang="en-US" dirty="0"/>
              <a:t> yang </a:t>
            </a:r>
            <a:r>
              <a:rPr lang="en-US" dirty="0" err="1"/>
              <a:t>dibayar</a:t>
            </a:r>
            <a:r>
              <a:rPr lang="en-US" dirty="0"/>
              <a:t>, </a:t>
            </a:r>
            <a:r>
              <a:rPr lang="en-US" dirty="0" err="1"/>
              <a:t>isikan</a:t>
            </a:r>
            <a:r>
              <a:rPr lang="en-US" dirty="0"/>
              <a:t> 000.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7623AC9-808C-5374-44BE-6E6591272C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3915" y="3779152"/>
            <a:ext cx="2687194" cy="2687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49AD5B0-2FB5-C166-4717-83051B4461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358" y="1471912"/>
            <a:ext cx="9722300" cy="70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051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313FC13-CC43-F71D-44C8-80E1FE95B12E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C7E3E1-3D4C-5861-0A0A-8850109E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3CD6C78-0F2D-37F2-55F8-E717A21537C5}"/>
              </a:ext>
            </a:extLst>
          </p:cNvPr>
          <p:cNvGrpSpPr/>
          <p:nvPr/>
        </p:nvGrpSpPr>
        <p:grpSpPr>
          <a:xfrm>
            <a:off x="-659757" y="95126"/>
            <a:ext cx="437309" cy="3187665"/>
            <a:chOff x="-659757" y="95126"/>
            <a:chExt cx="437309" cy="318766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8435607-5E0E-67FC-38E1-27930E57E910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67CE726-3D26-45C0-6304-F092A4393364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E7FCD8-7F08-25F6-D0C9-D46514CECB84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3EA92A3-2202-C749-E9AB-C306275778CD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F993C5D-0FE6-BBBF-9CC7-4FE2C2EE43DC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5E55D45-58CC-CB11-F2E9-022C72AB0E82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EAA82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769A74-EF9D-3258-8368-B6932DC26572}"/>
              </a:ext>
            </a:extLst>
          </p:cNvPr>
          <p:cNvSpPr txBox="1"/>
          <p:nvPr/>
        </p:nvSpPr>
        <p:spPr>
          <a:xfrm>
            <a:off x="358815" y="130088"/>
            <a:ext cx="3956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423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39C01B-1B0C-C732-9C1A-A4A772C2B3D2}"/>
              </a:ext>
            </a:extLst>
          </p:cNvPr>
          <p:cNvSpPr txBox="1"/>
          <p:nvPr/>
        </p:nvSpPr>
        <p:spPr>
          <a:xfrm>
            <a:off x="8542117" y="141663"/>
            <a:ext cx="333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rgbClr val="142850"/>
                </a:solidFill>
              </a:rPr>
              <a:t>lihat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buku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pedoman</a:t>
            </a:r>
            <a:r>
              <a:rPr lang="en-US" i="1" dirty="0">
                <a:solidFill>
                  <a:srgbClr val="142850"/>
                </a:solidFill>
              </a:rPr>
              <a:t> </a:t>
            </a:r>
            <a:r>
              <a:rPr lang="en-US" i="1" dirty="0" err="1">
                <a:solidFill>
                  <a:srgbClr val="142850"/>
                </a:solidFill>
              </a:rPr>
              <a:t>halaman</a:t>
            </a:r>
            <a:r>
              <a:rPr lang="en-US" i="1" dirty="0">
                <a:solidFill>
                  <a:srgbClr val="142850"/>
                </a:solidFill>
              </a:rPr>
              <a:t> 103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E55B2B0-8F6E-DCA9-DD5B-335F103AEA65}"/>
              </a:ext>
            </a:extLst>
          </p:cNvPr>
          <p:cNvSpPr/>
          <p:nvPr/>
        </p:nvSpPr>
        <p:spPr>
          <a:xfrm>
            <a:off x="3240058" y="2941533"/>
            <a:ext cx="4942407" cy="2233782"/>
          </a:xfrm>
          <a:prstGeom prst="rect">
            <a:avLst/>
          </a:prstGeom>
          <a:noFill/>
          <a:ln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8761A94-60AC-CD71-7456-98D364BFD57E}"/>
              </a:ext>
            </a:extLst>
          </p:cNvPr>
          <p:cNvSpPr txBox="1"/>
          <p:nvPr/>
        </p:nvSpPr>
        <p:spPr>
          <a:xfrm>
            <a:off x="3410345" y="3188055"/>
            <a:ext cx="4555304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sv-SE" dirty="0">
                <a:solidFill>
                  <a:schemeClr val="bg1"/>
                </a:solidFill>
              </a:rPr>
              <a:t>Jumlah pekerja terhitung sebagai pekerja tidak dibayar apabila telah bekerja pada kegiatan usaha lebih dari 1 minggu kerja dan tidak ada kesepakatan akan menerima upah/gaji baik berupa uang maupun barang dalam 1 bulan ke depan atau berstatus pekerja keluarga. 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F5C628A-2BFD-4862-270A-AAA44546C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81" y="4119513"/>
            <a:ext cx="3070139" cy="307013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8DD378B-B27A-4BD4-C8FE-551892FBF6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111" y="1561777"/>
            <a:ext cx="9774141" cy="694888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05FC63E-7833-D2C7-202D-27ED8D2BCCF9}"/>
              </a:ext>
            </a:extLst>
          </p:cNvPr>
          <p:cNvSpPr/>
          <p:nvPr/>
        </p:nvSpPr>
        <p:spPr>
          <a:xfrm>
            <a:off x="8496417" y="3929724"/>
            <a:ext cx="3024959" cy="2025314"/>
          </a:xfrm>
          <a:prstGeom prst="roundRect">
            <a:avLst>
              <a:gd name="adj" fmla="val 9836"/>
            </a:avLst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Bila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pekerja</a:t>
            </a:r>
            <a:r>
              <a:rPr lang="en-US" dirty="0">
                <a:solidFill>
                  <a:schemeClr val="tx1"/>
                </a:solidFill>
              </a:rPr>
              <a:t> yang </a:t>
            </a:r>
            <a:r>
              <a:rPr lang="en-US" dirty="0" err="1">
                <a:solidFill>
                  <a:schemeClr val="tx1"/>
                </a:solidFill>
              </a:rPr>
              <a:t>dibayar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berjumlah</a:t>
            </a:r>
            <a:r>
              <a:rPr lang="en-US" dirty="0">
                <a:solidFill>
                  <a:schemeClr val="tx1"/>
                </a:solidFill>
              </a:rPr>
              <a:t> 100 orang </a:t>
            </a:r>
            <a:r>
              <a:rPr lang="en-US" dirty="0" err="1">
                <a:solidFill>
                  <a:schemeClr val="tx1"/>
                </a:solidFill>
              </a:rPr>
              <a:t>atau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lebih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maka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isikan</a:t>
            </a:r>
            <a:r>
              <a:rPr lang="en-US" dirty="0">
                <a:solidFill>
                  <a:schemeClr val="tx1"/>
                </a:solidFill>
              </a:rPr>
              <a:t> 97.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Jika </a:t>
            </a:r>
            <a:r>
              <a:rPr lang="en-US" dirty="0" err="1">
                <a:solidFill>
                  <a:schemeClr val="tx1"/>
                </a:solidFill>
              </a:rPr>
              <a:t>tidak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ada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pekerja</a:t>
            </a:r>
            <a:r>
              <a:rPr lang="en-US" dirty="0">
                <a:solidFill>
                  <a:schemeClr val="tx1"/>
                </a:solidFill>
              </a:rPr>
              <a:t> yang </a:t>
            </a:r>
            <a:r>
              <a:rPr lang="en-US" dirty="0" err="1">
                <a:solidFill>
                  <a:schemeClr val="tx1"/>
                </a:solidFill>
              </a:rPr>
              <a:t>tidak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dibayar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isikan</a:t>
            </a:r>
            <a:r>
              <a:rPr lang="en-US" dirty="0">
                <a:solidFill>
                  <a:schemeClr val="tx1"/>
                </a:solidFill>
              </a:rPr>
              <a:t> 00.</a:t>
            </a:r>
          </a:p>
        </p:txBody>
      </p:sp>
    </p:spTree>
    <p:extLst>
      <p:ext uri="{BB962C8B-B14F-4D97-AF65-F5344CB8AC3E}">
        <p14:creationId xmlns:p14="http://schemas.microsoft.com/office/powerpoint/2010/main" val="1651514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2804</TotalTime>
  <Words>791</Words>
  <Application>Microsoft Office PowerPoint</Application>
  <PresentationFormat>Widescreen</PresentationFormat>
  <Paragraphs>103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Narrow</vt:lpstr>
      <vt:lpstr>Calibri</vt:lpstr>
      <vt:lpstr>Calibri Light</vt:lpstr>
      <vt:lpstr>Franklin Gothic Medium Cond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 Made Giri Suyasa</dc:creator>
  <cp:lastModifiedBy>Elda Tobing</cp:lastModifiedBy>
  <cp:revision>50</cp:revision>
  <dcterms:created xsi:type="dcterms:W3CDTF">2022-07-24T08:24:17Z</dcterms:created>
  <dcterms:modified xsi:type="dcterms:W3CDTF">2022-09-12T10:43:36Z</dcterms:modified>
</cp:coreProperties>
</file>

<file path=docProps/thumbnail.jpeg>
</file>